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4"/>
  </p:sldMasterIdLst>
  <p:notesMasterIdLst>
    <p:notesMasterId r:id="rId20"/>
  </p:notesMasterIdLst>
  <p:handoutMasterIdLst>
    <p:handoutMasterId r:id="rId21"/>
  </p:handoutMasterIdLst>
  <p:sldIdLst>
    <p:sldId id="256" r:id="rId5"/>
    <p:sldId id="301" r:id="rId6"/>
    <p:sldId id="270" r:id="rId7"/>
    <p:sldId id="394" r:id="rId8"/>
    <p:sldId id="395" r:id="rId9"/>
    <p:sldId id="388" r:id="rId10"/>
    <p:sldId id="356" r:id="rId11"/>
    <p:sldId id="405" r:id="rId12"/>
    <p:sldId id="406" r:id="rId13"/>
    <p:sldId id="407" r:id="rId14"/>
    <p:sldId id="408" r:id="rId15"/>
    <p:sldId id="409" r:id="rId16"/>
    <p:sldId id="410" r:id="rId17"/>
    <p:sldId id="411" r:id="rId18"/>
    <p:sldId id="386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 userDrawn="1">
          <p15:clr>
            <a:srgbClr val="A4A3A4"/>
          </p15:clr>
        </p15:guide>
        <p15:guide id="2" pos="2216" userDrawn="1">
          <p15:clr>
            <a:srgbClr val="A4A3A4"/>
          </p15:clr>
        </p15:guide>
        <p15:guide id="3" orient="horz" pos="2927" userDrawn="1">
          <p15:clr>
            <a:srgbClr val="A4A3A4"/>
          </p15:clr>
        </p15:guide>
        <p15:guide id="4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CEBFB"/>
    <a:srgbClr val="3366CC"/>
    <a:srgbClr val="AB254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1" autoAdjust="0"/>
  </p:normalViewPr>
  <p:slideViewPr>
    <p:cSldViewPr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32" y="-96"/>
      </p:cViewPr>
      <p:guideLst>
        <p:guide orient="horz" pos="2931"/>
        <p:guide pos="2216"/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6888" cy="465138"/>
          </a:xfrm>
          <a:prstGeom prst="rect">
            <a:avLst/>
          </a:prstGeom>
        </p:spPr>
        <p:txBody>
          <a:bodyPr vert="horz" lIns="92834" tIns="46418" rIns="92834" bIns="46418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926" y="1"/>
            <a:ext cx="3036888" cy="465138"/>
          </a:xfrm>
          <a:prstGeom prst="rect">
            <a:avLst/>
          </a:prstGeom>
        </p:spPr>
        <p:txBody>
          <a:bodyPr vert="horz" lIns="92834" tIns="46418" rIns="92834" bIns="46418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F14142A-DF84-47E5-BC65-F827B53DD28D}" type="datetimeFigureOut">
              <a:rPr lang="en-US"/>
              <a:pPr>
                <a:defRPr/>
              </a:pPr>
              <a:t>7/1/2016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6888" cy="465138"/>
          </a:xfrm>
          <a:prstGeom prst="rect">
            <a:avLst/>
          </a:prstGeom>
        </p:spPr>
        <p:txBody>
          <a:bodyPr vert="horz" lIns="92834" tIns="46418" rIns="92834" bIns="46418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926" y="8829675"/>
            <a:ext cx="3036888" cy="465138"/>
          </a:xfrm>
          <a:prstGeom prst="rect">
            <a:avLst/>
          </a:prstGeom>
        </p:spPr>
        <p:txBody>
          <a:bodyPr vert="horz" lIns="92834" tIns="46418" rIns="92834" bIns="46418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B8EAF7F-6C6E-4920-BAAD-C5E770C16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85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6888" cy="465138"/>
          </a:xfrm>
          <a:prstGeom prst="rect">
            <a:avLst/>
          </a:prstGeom>
        </p:spPr>
        <p:txBody>
          <a:bodyPr vert="horz" lIns="92834" tIns="46418" rIns="92834" bIns="4641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926" y="1"/>
            <a:ext cx="3036888" cy="465138"/>
          </a:xfrm>
          <a:prstGeom prst="rect">
            <a:avLst/>
          </a:prstGeom>
        </p:spPr>
        <p:txBody>
          <a:bodyPr vert="horz" lIns="92834" tIns="46418" rIns="92834" bIns="4641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29404AD-9E96-4717-917D-1BB1E89EBC83}" type="datetimeFigureOut">
              <a:rPr lang="en-US"/>
              <a:pPr>
                <a:defRPr/>
              </a:pPr>
              <a:t>7/1/2016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4" tIns="46418" rIns="92834" bIns="46418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8939" y="4416425"/>
            <a:ext cx="6310312" cy="4183063"/>
          </a:xfrm>
          <a:prstGeom prst="rect">
            <a:avLst/>
          </a:prstGeom>
        </p:spPr>
        <p:txBody>
          <a:bodyPr vert="horz" lIns="92834" tIns="46418" rIns="92834" bIns="46418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6888" cy="465138"/>
          </a:xfrm>
          <a:prstGeom prst="rect">
            <a:avLst/>
          </a:prstGeom>
        </p:spPr>
        <p:txBody>
          <a:bodyPr vert="horz" lIns="92834" tIns="46418" rIns="92834" bIns="4641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926" y="8829675"/>
            <a:ext cx="3036888" cy="465138"/>
          </a:xfrm>
          <a:prstGeom prst="rect">
            <a:avLst/>
          </a:prstGeom>
        </p:spPr>
        <p:txBody>
          <a:bodyPr vert="horz" lIns="92834" tIns="46418" rIns="92834" bIns="4641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FB5CB8-29FE-402D-99D1-F5F260683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11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349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6921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61A6E5-B658-4391-931C-CECE2E8A603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5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872" indent="-28572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880" indent="-22857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032" indent="-22857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183" indent="-22857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335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487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8638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5790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A9EF2A-EB64-4B68-94CD-ED7CA455C30D}" type="slidenum">
              <a:rPr lang="en-US">
                <a:latin typeface="Calibri" panose="020F0502020204030204" pitchFamily="34" charset="0"/>
              </a:rPr>
              <a:pPr eaLnBrk="1" hangingPunct="1"/>
              <a:t>12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217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872" indent="-28572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880" indent="-22857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032" indent="-22857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183" indent="-22857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335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487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8638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5790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91623F6-CCDA-47BF-859A-2276AA48139E}" type="slidenum">
              <a:rPr lang="en-US">
                <a:latin typeface="Calibri" panose="020F0502020204030204" pitchFamily="34" charset="0"/>
              </a:rPr>
              <a:pPr eaLnBrk="1" hangingPunct="1"/>
              <a:t>13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0030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872" indent="-28572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880" indent="-22857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032" indent="-22857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183" indent="-22857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335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487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8638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5790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780C01B-DF3E-40B7-AB6A-44B246DC798C}" type="slidenum">
              <a:rPr lang="en-US">
                <a:latin typeface="Calibri" panose="020F0502020204030204" pitchFamily="34" charset="0"/>
              </a:rPr>
              <a:pPr eaLnBrk="1" hangingPunct="1"/>
              <a:t>14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1446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89B4E2A-9A48-4DB9-8094-D61606735337}" type="slidenum">
              <a:rPr lang="en-US" smtClean="0"/>
              <a:pPr>
                <a:defRPr/>
              </a:pPr>
              <a:t>15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7058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BDC66C-2509-4325-B782-517540E9D52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531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43091A-ABFE-4232-8BE6-B46B5C2F522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579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872" indent="-28572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880" indent="-22857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032" indent="-22857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183" indent="-22857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335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487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8638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5790" indent="-228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1125998-B0D8-49C9-8621-B003A240471E}" type="slidenum">
              <a:rPr lang="en-US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793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E556A2-8AA2-4C86-B82E-CAF2D5A9FC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088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defTabSz="923517">
              <a:defRPr/>
            </a:pPr>
            <a:fld id="{DE72AE65-0306-4AED-90EF-1C1774E03353}" type="slidenum">
              <a:rPr lang="en-US" smtClean="0"/>
              <a:pPr defTabSz="923517">
                <a:defRPr/>
              </a:pPr>
              <a:t>7</a:t>
            </a:fld>
            <a:endParaRPr lang="en-US" dirty="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000"/>
          </a:p>
        </p:txBody>
      </p:sp>
    </p:spTree>
    <p:extLst>
      <p:ext uri="{BB962C8B-B14F-4D97-AF65-F5344CB8AC3E}">
        <p14:creationId xmlns:p14="http://schemas.microsoft.com/office/powerpoint/2010/main" val="1390280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1B2AE-600A-45A8-AC84-FF187B6AAC1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666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2C15CCB-2E25-4D0C-A470-D5A577B61BFB}" type="slidenum">
              <a:rPr lang="en-US" smtClean="0"/>
              <a:pPr>
                <a:defRPr/>
              </a:pPr>
              <a:t>10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3517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75CA640-A1C6-4610-9CB6-7FB9F1A87DCA}" type="slidenum">
              <a:rPr lang="en-US" smtClean="0"/>
              <a:pPr>
                <a:defRPr/>
              </a:pPr>
              <a:t>11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9668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3810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 userDrawn="1"/>
        </p:nvSpPr>
        <p:spPr bwMode="auto">
          <a:xfrm>
            <a:off x="1219200" y="268288"/>
            <a:ext cx="7924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3600" b="1" i="1" smtClean="0"/>
              <a:t>United States Air Force Reserve</a:t>
            </a:r>
          </a:p>
        </p:txBody>
      </p:sp>
      <p:sp>
        <p:nvSpPr>
          <p:cNvPr id="6" name="Text Box 3"/>
          <p:cNvSpPr txBox="1">
            <a:spLocks noChangeArrowheads="1"/>
          </p:cNvSpPr>
          <p:nvPr userDrawn="1"/>
        </p:nvSpPr>
        <p:spPr bwMode="auto">
          <a:xfrm>
            <a:off x="1270000" y="9906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2000" b="1" i="1" smtClean="0">
                <a:latin typeface="Century Schoolbook" pitchFamily="18" charset="0"/>
              </a:rPr>
              <a:t>I n t e g r i t y  -  S e r v i c e  -  E x c e l l e n c e</a:t>
            </a:r>
          </a:p>
        </p:txBody>
      </p:sp>
      <p:pic>
        <p:nvPicPr>
          <p:cNvPr id="7" name="Picture 13" descr="afsymbol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3352800"/>
            <a:ext cx="3744913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91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276227" y="1524000"/>
            <a:ext cx="8486775" cy="1600200"/>
          </a:xfrm>
          <a:prstGeom prst="rect">
            <a:avLst/>
          </a:prstGeom>
        </p:spPr>
        <p:txBody>
          <a:bodyPr anchor="ctr"/>
          <a:lstStyle>
            <a:lvl1pPr algn="ctr">
              <a:defRPr sz="4400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ubTitle" idx="1"/>
          </p:nvPr>
        </p:nvSpPr>
        <p:spPr>
          <a:xfrm>
            <a:off x="4095751" y="3924300"/>
            <a:ext cx="4495800" cy="104775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en-US" dirty="0"/>
              <a:t>Click to edit Master subtitle </a:t>
            </a:r>
            <a:r>
              <a:rPr lang="en-US" dirty="0" smtClean="0"/>
              <a:t>style</a:t>
            </a:r>
          </a:p>
        </p:txBody>
      </p:sp>
      <p:sp>
        <p:nvSpPr>
          <p:cNvPr id="8" name="Rectangle 102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algn="r" eaLnBrk="0" hangingPunct="0"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F3C27EB-F82B-4ACE-BD32-5842BB0B0714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3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en-US" sz="1600" b="1" i="1" smtClean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AE1C4C6-3240-4720-9386-0565BC0966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315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3810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5"/>
          <p:cNvSpPr txBox="1">
            <a:spLocks noChangeArrowheads="1"/>
          </p:cNvSpPr>
          <p:nvPr userDrawn="1"/>
        </p:nvSpPr>
        <p:spPr bwMode="auto">
          <a:xfrm>
            <a:off x="1219200" y="268288"/>
            <a:ext cx="7924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3600" b="1" i="1" smtClean="0">
                <a:solidFill>
                  <a:srgbClr val="000000"/>
                </a:solidFill>
              </a:rPr>
              <a:t>United States Air Force Reserve</a:t>
            </a: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en-US" sz="1600" b="1" i="1" smtClean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</a:p>
        </p:txBody>
      </p:sp>
      <p:sp>
        <p:nvSpPr>
          <p:cNvPr id="6" name="Text Box 3"/>
          <p:cNvSpPr txBox="1">
            <a:spLocks noChangeArrowheads="1"/>
          </p:cNvSpPr>
          <p:nvPr userDrawn="1"/>
        </p:nvSpPr>
        <p:spPr bwMode="auto">
          <a:xfrm>
            <a:off x="1270000" y="990600"/>
            <a:ext cx="6553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2000" b="1" i="1" smtClean="0">
                <a:solidFill>
                  <a:srgbClr val="000000"/>
                </a:solidFill>
                <a:latin typeface="Century Schoolbook" pitchFamily="18" charset="0"/>
              </a:rPr>
              <a:t>I n t e g r i t y  -  S e r v i c e  -  E x c e l l e n c e</a:t>
            </a:r>
          </a:p>
        </p:txBody>
      </p:sp>
      <p:pic>
        <p:nvPicPr>
          <p:cNvPr id="7" name="Picture 13" descr="afsymbol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3352800"/>
            <a:ext cx="3744913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91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276225" y="1524000"/>
            <a:ext cx="8486775" cy="1600200"/>
          </a:xfrm>
          <a:prstGeom prst="rect">
            <a:avLst/>
          </a:prstGeom>
        </p:spPr>
        <p:txBody>
          <a:bodyPr anchor="ctr"/>
          <a:lstStyle>
            <a:lvl1pPr algn="ctr">
              <a:defRPr sz="4400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 userDrawn="1">
            <p:ph type="sldNum" sz="quarter" idx="10"/>
          </p:nvPr>
        </p:nvSpPr>
        <p:spPr>
          <a:xfrm>
            <a:off x="8664575" y="6524625"/>
            <a:ext cx="433388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C5872-8DAA-45BA-9C20-36B0C7F8F47C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133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F396F-E146-4EC6-AF9A-0E653505B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94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  <a:prstGeom prst="rect">
            <a:avLst/>
          </a:prstGeom>
        </p:spPr>
        <p:txBody>
          <a:bodyPr/>
          <a:lstStyle>
            <a:lvl1pPr>
              <a:defRPr sz="2800"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8534400" cy="5105400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buClrTx/>
              <a:buFont typeface="Arial" pitchFamily="34" charset="0"/>
              <a:buChar char="•"/>
              <a:defRPr sz="2400"/>
            </a:lvl1pPr>
            <a:lvl2pPr>
              <a:spcBef>
                <a:spcPts val="600"/>
              </a:spcBef>
              <a:buClrTx/>
              <a:buFont typeface="Arial" pitchFamily="34" charset="0"/>
              <a:buChar char="•"/>
              <a:defRPr sz="2200"/>
            </a:lvl2pPr>
            <a:lvl3pPr>
              <a:spcBef>
                <a:spcPts val="600"/>
              </a:spcBef>
              <a:buClrTx/>
              <a:buFont typeface="Arial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Rectangle 10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BAA4-3B8A-4D62-ABA8-F4E2D7C8E238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695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en-US" sz="1600" b="1" i="1" smtClean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224" y="1066800"/>
            <a:ext cx="4122739" cy="5334000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buClrTx/>
              <a:buFont typeface="Arial" pitchFamily="34" charset="0"/>
              <a:buChar char="•"/>
              <a:defRPr sz="2400"/>
            </a:lvl1pPr>
            <a:lvl2pPr>
              <a:spcBef>
                <a:spcPts val="600"/>
              </a:spcBef>
              <a:buClrTx/>
              <a:buFont typeface="Arial" pitchFamily="34" charset="0"/>
              <a:buChar char="•"/>
              <a:defRPr sz="2200"/>
            </a:lvl2pPr>
            <a:lvl3pPr>
              <a:spcBef>
                <a:spcPts val="600"/>
              </a:spcBef>
              <a:buClrTx/>
              <a:buFont typeface="Arial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1366" y="1066800"/>
            <a:ext cx="4122737" cy="5334000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buClrTx/>
              <a:buFont typeface="Arial" pitchFamily="34" charset="0"/>
              <a:buChar char="•"/>
              <a:defRPr sz="2400"/>
            </a:lvl1pPr>
            <a:lvl2pPr>
              <a:spcBef>
                <a:spcPts val="600"/>
              </a:spcBef>
              <a:buClrTx/>
              <a:buFont typeface="Arial" pitchFamily="34" charset="0"/>
              <a:buChar char="•"/>
              <a:defRPr sz="2200"/>
            </a:lvl2pPr>
            <a:lvl3pPr>
              <a:spcBef>
                <a:spcPts val="600"/>
              </a:spcBef>
              <a:buClrTx/>
              <a:buFont typeface="Arial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  <a:prstGeom prst="rect">
            <a:avLst/>
          </a:prstGeom>
        </p:spPr>
        <p:txBody>
          <a:bodyPr/>
          <a:lstStyle>
            <a:lvl1pPr>
              <a:defRPr sz="2800"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algn="r" eaLnBrk="0" hangingPunct="0"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66C32C2-891E-4D48-8A37-9E4C387C435C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95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en-US" sz="1600" b="1" i="1" smtClean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06680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752602"/>
            <a:ext cx="4040188" cy="4373563"/>
          </a:xfrm>
          <a:prstGeom prst="rect">
            <a:avLst/>
          </a:prstGeom>
        </p:spPr>
        <p:txBody>
          <a:bodyPr/>
          <a:lstStyle>
            <a:lvl1pPr>
              <a:buClrTx/>
              <a:buFont typeface="Arial" pitchFamily="34" charset="0"/>
              <a:buChar char="•"/>
              <a:defRPr sz="2400"/>
            </a:lvl1pPr>
            <a:lvl2pPr>
              <a:buClrTx/>
              <a:buFont typeface="Arial" pitchFamily="34" charset="0"/>
              <a:buChar char="•"/>
              <a:defRPr sz="2200"/>
            </a:lvl2pPr>
            <a:lvl3pPr>
              <a:buClrTx/>
              <a:buFont typeface="Arial" pitchFamily="34" charset="0"/>
              <a:buChar char="•"/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3" y="106680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3" y="1752602"/>
            <a:ext cx="4041775" cy="4373563"/>
          </a:xfrm>
          <a:prstGeom prst="rect">
            <a:avLst/>
          </a:prstGeom>
        </p:spPr>
        <p:txBody>
          <a:bodyPr/>
          <a:lstStyle>
            <a:lvl1pPr>
              <a:buClrTx/>
              <a:buFont typeface="Arial" pitchFamily="34" charset="0"/>
              <a:buChar char="•"/>
              <a:defRPr sz="2400"/>
            </a:lvl1pPr>
            <a:lvl2pPr>
              <a:buClrTx/>
              <a:buFont typeface="Arial" pitchFamily="34" charset="0"/>
              <a:buChar char="•"/>
              <a:defRPr sz="2200"/>
            </a:lvl2pPr>
            <a:lvl3pPr>
              <a:buClrTx/>
              <a:buFont typeface="Arial" pitchFamily="34" charset="0"/>
              <a:buChar char="•"/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  <a:prstGeom prst="rect">
            <a:avLst/>
          </a:prstGeom>
        </p:spPr>
        <p:txBody>
          <a:bodyPr/>
          <a:lstStyle>
            <a:lvl1pPr>
              <a:defRPr sz="2800"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102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algn="r" eaLnBrk="0" hangingPunct="0"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141429A-BF72-4CC4-9910-63AF30664FBC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146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1447800" y="3048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defRPr/>
            </a:pPr>
            <a:r>
              <a:rPr lang="en-US" sz="2800" b="1" i="1" smtClean="0">
                <a:solidFill>
                  <a:srgbClr val="151C77"/>
                </a:solidFill>
              </a:rPr>
              <a:t>Click to edit Master title style</a:t>
            </a: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en-US" sz="1600" b="1" i="1" smtClean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106680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1066800"/>
            <a:ext cx="5111751" cy="5334000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buClrTx/>
              <a:buFont typeface="Arial" pitchFamily="34" charset="0"/>
              <a:buChar char="•"/>
              <a:defRPr sz="2400"/>
            </a:lvl1pPr>
            <a:lvl2pPr>
              <a:spcBef>
                <a:spcPts val="600"/>
              </a:spcBef>
              <a:buClrTx/>
              <a:buFont typeface="Arial" pitchFamily="34" charset="0"/>
              <a:buChar char="•"/>
              <a:defRPr sz="2200"/>
            </a:lvl2pPr>
            <a:lvl3pPr>
              <a:spcBef>
                <a:spcPts val="600"/>
              </a:spcBef>
              <a:buClrTx/>
              <a:buFont typeface="Arial" pitchFamily="34" charset="0"/>
              <a:buChar char="•"/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2286000"/>
            <a:ext cx="3008313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Rectangle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2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5CA35-898C-4147-A8D0-B733C0654B59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2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en-US" sz="1600" b="1" i="1" smtClean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  <a:prstGeom prst="rect">
            <a:avLst/>
          </a:prstGeom>
        </p:spPr>
        <p:txBody>
          <a:bodyPr/>
          <a:lstStyle>
            <a:lvl1pPr>
              <a:defRPr sz="2800"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algn="r" eaLnBrk="0" hangingPunct="0"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CF074CC-A893-42FA-84DA-3282AF1E2CA2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168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1447800" y="3048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defRPr/>
            </a:pPr>
            <a:r>
              <a:rPr lang="en-US" sz="2800" b="1" i="1" smtClean="0">
                <a:solidFill>
                  <a:srgbClr val="151C77"/>
                </a:solidFill>
              </a:rPr>
              <a:t>Click to edit Master title style</a:t>
            </a: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en-US" sz="1600" b="1" i="1" smtClean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52600" y="1143001"/>
            <a:ext cx="5526088" cy="3584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Rectangle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2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1F150-9921-4B5E-B83E-035D1146955E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29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en-US" sz="1600" b="1" i="1" smtClean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066800"/>
            <a:ext cx="8382000" cy="5257800"/>
          </a:xfrm>
          <a:prstGeom prst="rect">
            <a:avLst/>
          </a:prstGeom>
        </p:spPr>
        <p:txBody>
          <a:bodyPr vert="eaVert"/>
          <a:lstStyle>
            <a:lvl1pPr>
              <a:buClrTx/>
              <a:buFont typeface="Arial" pitchFamily="34" charset="0"/>
              <a:buChar char="•"/>
              <a:defRPr sz="2400"/>
            </a:lvl1pPr>
            <a:lvl2pPr>
              <a:buClrTx/>
              <a:buFont typeface="Arial" pitchFamily="34" charset="0"/>
              <a:buChar char="•"/>
              <a:defRPr sz="2200"/>
            </a:lvl2pPr>
            <a:lvl3pPr>
              <a:buClrTx/>
              <a:buFont typeface="Arial" pitchFamily="34" charset="0"/>
              <a:buChar char="•"/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  <a:prstGeom prst="rect">
            <a:avLst/>
          </a:prstGeom>
        </p:spPr>
        <p:txBody>
          <a:bodyPr/>
          <a:lstStyle>
            <a:lvl1pPr>
              <a:defRPr sz="2800"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01A7-1D24-42BE-A2F6-8E0919A11318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782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en-US" sz="1600" b="1" i="1" smtClean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</a:p>
        </p:txBody>
      </p:sp>
      <p:sp>
        <p:nvSpPr>
          <p:cNvPr id="6" name="Vertical Text Placeholder 2"/>
          <p:cNvSpPr>
            <a:spLocks noGrp="1"/>
          </p:cNvSpPr>
          <p:nvPr>
            <p:ph type="body" orient="vert" idx="12"/>
          </p:nvPr>
        </p:nvSpPr>
        <p:spPr>
          <a:xfrm>
            <a:off x="381001" y="1066800"/>
            <a:ext cx="6172200" cy="5181600"/>
          </a:xfrm>
          <a:prstGeom prst="rect">
            <a:avLst/>
          </a:prstGeom>
        </p:spPr>
        <p:txBody>
          <a:bodyPr vert="eaVert"/>
          <a:lstStyle>
            <a:lvl1pPr>
              <a:buClrTx/>
              <a:buFont typeface="Arial" pitchFamily="34" charset="0"/>
              <a:buChar char="•"/>
              <a:defRPr sz="2400"/>
            </a:lvl1pPr>
            <a:lvl2pPr>
              <a:buClrTx/>
              <a:buFont typeface="Arial" pitchFamily="34" charset="0"/>
              <a:buChar char="•"/>
              <a:defRPr sz="2200"/>
            </a:lvl2pPr>
            <a:lvl3pPr>
              <a:buClrTx/>
              <a:buFont typeface="Arial" pitchFamily="34" charset="0"/>
              <a:buChar char="•"/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5437" y="1066800"/>
            <a:ext cx="2011363" cy="5181600"/>
          </a:xfrm>
          <a:prstGeom prst="rect">
            <a:avLst/>
          </a:prstGeom>
        </p:spPr>
        <p:txBody>
          <a:bodyPr vert="eaVert"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1027"/>
          <p:cNvSpPr>
            <a:spLocks noGrp="1" noChangeArrowheads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4FDD1-4FE1-4DDB-A62F-15A33F954539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67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24625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fontAlgn="auto" hangingPunct="0">
              <a:spcBef>
                <a:spcPts val="0"/>
              </a:spcBef>
              <a:spcAft>
                <a:spcPts val="0"/>
              </a:spcAft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10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88300" y="6524625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2AB1DBD-3831-489A-B929-8DD595449C71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028" name="Line 103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3810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Line 1036"/>
          <p:cNvSpPr>
            <a:spLocks noChangeShapeType="1"/>
          </p:cNvSpPr>
          <p:nvPr/>
        </p:nvSpPr>
        <p:spPr bwMode="auto">
          <a:xfrm>
            <a:off x="381000" y="990600"/>
            <a:ext cx="8382000" cy="0"/>
          </a:xfrm>
          <a:prstGeom prst="line">
            <a:avLst/>
          </a:prstGeom>
          <a:noFill/>
          <a:ln w="3810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0" name="Picture 1037" descr="afsymbo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104775"/>
            <a:ext cx="10255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067" r:id="rId1"/>
    <p:sldLayoutId id="2147486066" r:id="rId2"/>
    <p:sldLayoutId id="2147486068" r:id="rId3"/>
    <p:sldLayoutId id="2147486069" r:id="rId4"/>
    <p:sldLayoutId id="2147486070" r:id="rId5"/>
    <p:sldLayoutId id="2147486071" r:id="rId6"/>
    <p:sldLayoutId id="2147486072" r:id="rId7"/>
    <p:sldLayoutId id="2147486073" r:id="rId8"/>
    <p:sldLayoutId id="2147486074" r:id="rId9"/>
    <p:sldLayoutId id="2147486075" r:id="rId10"/>
    <p:sldLayoutId id="2147486076" r:id="rId11"/>
    <p:sldLayoutId id="2147486077" r:id="rId12"/>
  </p:sldLayoutIdLst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5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 bwMode="auto">
          <a:xfrm>
            <a:off x="228600" y="1371600"/>
            <a:ext cx="8486775" cy="182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en-US" sz="3600" dirty="0" smtClean="0"/>
              <a:t> Enlisted Developmental Education Board (EDEB) CY16 </a:t>
            </a:r>
            <a:r>
              <a:rPr lang="en-US" altLang="en-US" sz="3600" dirty="0" err="1" smtClean="0"/>
              <a:t>Outbrief</a:t>
            </a:r>
            <a:r>
              <a:rPr lang="en-US" altLang="en-US" sz="3600" dirty="0" smtClean="0"/>
              <a:t> </a:t>
            </a:r>
            <a:br>
              <a:rPr lang="en-US" altLang="en-US" sz="3600" dirty="0" smtClean="0"/>
            </a:br>
            <a:r>
              <a:rPr lang="en-US" altLang="en-US" sz="3600" dirty="0" smtClean="0"/>
              <a:t>18-22 May 2015</a:t>
            </a:r>
          </a:p>
        </p:txBody>
      </p:sp>
      <p:sp>
        <p:nvSpPr>
          <p:cNvPr id="13315" name="Subtitle 6"/>
          <p:cNvSpPr>
            <a:spLocks noGrp="1"/>
          </p:cNvSpPr>
          <p:nvPr>
            <p:ph type="subTitle" idx="1"/>
          </p:nvPr>
        </p:nvSpPr>
        <p:spPr bwMode="auto">
          <a:xfrm>
            <a:off x="3733800" y="4114800"/>
            <a:ext cx="4857750" cy="1409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>
                <a:solidFill>
                  <a:srgbClr val="000000"/>
                </a:solidFill>
                <a:cs typeface="Arial" charset="0"/>
              </a:rPr>
              <a:t>CMSgt Cameron Kirksey</a:t>
            </a:r>
          </a:p>
          <a:p>
            <a:r>
              <a:rPr lang="en-US" altLang="en-US" dirty="0">
                <a:solidFill>
                  <a:srgbClr val="000000"/>
                </a:solidFill>
                <a:cs typeface="Arial" charset="0"/>
              </a:rPr>
              <a:t>Board President</a:t>
            </a:r>
          </a:p>
          <a:p>
            <a:r>
              <a:rPr lang="en-US" altLang="en-US" dirty="0" smtClean="0">
                <a:solidFill>
                  <a:srgbClr val="000000"/>
                </a:solidFill>
                <a:cs typeface="Arial" charset="0"/>
              </a:rPr>
              <a:t>15 Jun 15</a:t>
            </a:r>
            <a:endParaRPr lang="en-US" alt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eaLnBrk="1" hangingPunct="1">
              <a:defRPr/>
            </a:pPr>
            <a:fld id="{1BECEF10-6AD3-40B5-8B62-63B76B19B253}" type="slidenum">
              <a:rPr lang="en-US" kern="0" smtClean="0">
                <a:solidFill>
                  <a:schemeClr val="bg1">
                    <a:lumMod val="75000"/>
                  </a:schemeClr>
                </a:solidFill>
              </a:rPr>
              <a:pPr eaLnBrk="1" hangingPunct="1">
                <a:defRPr/>
              </a:pPr>
              <a:t>1</a:t>
            </a:fld>
            <a:endParaRPr lang="en-US" kern="0" dirty="0" smtClean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 bwMode="auto">
          <a:xfrm>
            <a:off x="685800" y="76200"/>
            <a:ext cx="8153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>
                <a:cs typeface="Arial" charset="0"/>
              </a:rPr>
              <a:t>Board Tasking</a:t>
            </a:r>
            <a:br>
              <a:rPr lang="en-US" altLang="en-US" dirty="0" smtClean="0">
                <a:cs typeface="Arial" charset="0"/>
              </a:rPr>
            </a:br>
            <a:r>
              <a:rPr lang="en-US" altLang="en-US" dirty="0" smtClean="0">
                <a:cs typeface="Arial" charset="0"/>
              </a:rPr>
              <a:t>Professional Development &amp; Joint Results</a:t>
            </a:r>
          </a:p>
        </p:txBody>
      </p:sp>
      <p:graphicFrame>
        <p:nvGraphicFramePr>
          <p:cNvPr id="8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5700870"/>
              </p:ext>
            </p:extLst>
          </p:nvPr>
        </p:nvGraphicFramePr>
        <p:xfrm>
          <a:off x="304800" y="1219200"/>
          <a:ext cx="8458200" cy="51815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86546"/>
                <a:gridCol w="1235468"/>
                <a:gridCol w="997428"/>
                <a:gridCol w="1188399"/>
                <a:gridCol w="950359"/>
              </a:tblGrid>
              <a:tr h="578337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/>
                        <a:t>Course Name    </a:t>
                      </a:r>
                      <a:endParaRPr lang="en-US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86" marB="4568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Applicants</a:t>
                      </a:r>
                      <a:endParaRPr lang="en-US" sz="1200" dirty="0"/>
                    </a:p>
                  </a:txBody>
                  <a:tcPr marT="45686" marB="4568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Selects</a:t>
                      </a:r>
                      <a:endParaRPr lang="en-US" sz="1200" dirty="0"/>
                    </a:p>
                  </a:txBody>
                  <a:tcPr marT="45686" marB="4568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Alternates</a:t>
                      </a:r>
                      <a:endParaRPr lang="en-US" sz="1200" dirty="0"/>
                    </a:p>
                  </a:txBody>
                  <a:tcPr marT="45686" marB="4568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Unused </a:t>
                      </a:r>
                      <a:endParaRPr lang="en-US" sz="1200" dirty="0"/>
                    </a:p>
                  </a:txBody>
                  <a:tcPr marT="45686" marB="45686" anchor="ctr"/>
                </a:tc>
              </a:tr>
              <a:tr h="10362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Reserve Component National Security Course (RCNSC)</a:t>
                      </a:r>
                    </a:p>
                    <a:p>
                      <a:pPr algn="l"/>
                      <a:r>
                        <a:rPr lang="en-US" sz="1400" b="1" dirty="0" smtClean="0"/>
                        <a:t>  *</a:t>
                      </a:r>
                      <a:r>
                        <a:rPr lang="en-US" sz="1400" b="1" baseline="0" dirty="0" smtClean="0"/>
                        <a:t>14 days; no prerequisite</a:t>
                      </a:r>
                      <a:endParaRPr lang="en-US" sz="1400" b="1" dirty="0"/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159</a:t>
                      </a: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</a:tr>
              <a:tr h="10362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International NCO Leadership Development</a:t>
                      </a: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Course (INLEAD)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  *6</a:t>
                      </a:r>
                      <a:r>
                        <a:rPr lang="en-US" sz="1400" b="1" baseline="0" dirty="0" smtClean="0"/>
                        <a:t> days; no prerequisite</a:t>
                      </a:r>
                      <a:endParaRPr lang="en-US" sz="1400" b="1" dirty="0" smtClean="0"/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197</a:t>
                      </a: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</a:tr>
              <a:tr h="7340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NATO SNCO</a:t>
                      </a: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Orientation Course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  *5</a:t>
                      </a:r>
                      <a:r>
                        <a:rPr lang="en-US" sz="1400" b="1" baseline="0" dirty="0" smtClean="0"/>
                        <a:t> days; no prerequisite</a:t>
                      </a:r>
                      <a:endParaRPr lang="en-US" sz="1400" b="1" dirty="0" smtClean="0"/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269</a:t>
                      </a: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</a:tr>
              <a:tr h="825105">
                <a:tc>
                  <a:txBody>
                    <a:bodyPr/>
                    <a:lstStyle/>
                    <a:p>
                      <a:pPr algn="l"/>
                      <a:endParaRPr lang="en-US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NATO</a:t>
                      </a: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NCO Intermediate Leadership Course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  *</a:t>
                      </a:r>
                      <a:r>
                        <a:rPr lang="en-US" sz="1400" b="1" baseline="0" dirty="0" smtClean="0"/>
                        <a:t>14 days; no prerequisite</a:t>
                      </a:r>
                      <a:endParaRPr lang="en-US" sz="1400" b="1" dirty="0" smtClean="0"/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75</a:t>
                      </a: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</a:tr>
              <a:tr h="9715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NATO NCO</a:t>
                      </a: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Advanced Leadership Course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  *</a:t>
                      </a:r>
                      <a:r>
                        <a:rPr lang="en-US" sz="1400" b="1" baseline="0" dirty="0" smtClean="0"/>
                        <a:t>14 days; P</a:t>
                      </a: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rerequisite:  NATO NCO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Orientation Course</a:t>
                      </a: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84</a:t>
                      </a: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 anchor="ctr"/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56054E-54F0-40D4-9013-0540EF17A4CA}" type="slidenum">
              <a:rPr lang="en-US" smtClean="0"/>
              <a:pPr>
                <a:defRPr/>
              </a:pPr>
              <a:t>10</a:t>
            </a:fld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70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 bwMode="auto">
          <a:xfrm>
            <a:off x="1524000" y="76200"/>
            <a:ext cx="73152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charset="0"/>
              </a:rPr>
              <a:t>Board Tasking</a:t>
            </a:r>
            <a:br>
              <a:rPr lang="en-US" altLang="en-US" smtClean="0">
                <a:cs typeface="Arial" charset="0"/>
              </a:rPr>
            </a:br>
            <a:r>
              <a:rPr lang="en-US" altLang="en-US" smtClean="0">
                <a:cs typeface="Arial" charset="0"/>
              </a:rPr>
              <a:t>Sister Service Academies</a:t>
            </a:r>
            <a:br>
              <a:rPr lang="en-US" altLang="en-US" smtClean="0">
                <a:cs typeface="Arial" charset="0"/>
              </a:rPr>
            </a:br>
            <a:endParaRPr lang="en-US" altLang="en-US" smtClean="0">
              <a:cs typeface="Arial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487"/>
              </p:ext>
            </p:extLst>
          </p:nvPr>
        </p:nvGraphicFramePr>
        <p:xfrm>
          <a:off x="304800" y="1066800"/>
          <a:ext cx="8305800" cy="344838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33800"/>
                <a:gridCol w="1143000"/>
                <a:gridCol w="990600"/>
                <a:gridCol w="1447800"/>
                <a:gridCol w="990600"/>
              </a:tblGrid>
              <a:tr h="721325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/>
                        <a:t>Course Name    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82" marB="4568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Applicants</a:t>
                      </a:r>
                      <a:endParaRPr lang="en-US" sz="1400" dirty="0"/>
                    </a:p>
                  </a:txBody>
                  <a:tcPr marT="45682" marB="4568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Selects</a:t>
                      </a:r>
                      <a:endParaRPr lang="en-US" sz="1400" dirty="0"/>
                    </a:p>
                  </a:txBody>
                  <a:tcPr marT="45682" marB="4568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Alternates</a:t>
                      </a:r>
                      <a:endParaRPr lang="en-US" sz="1400" dirty="0"/>
                    </a:p>
                  </a:txBody>
                  <a:tcPr marT="45682" marB="4568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Unused</a:t>
                      </a:r>
                      <a:endParaRPr lang="en-US" sz="1400" dirty="0"/>
                    </a:p>
                  </a:txBody>
                  <a:tcPr marT="45682" marB="45682" anchor="ctr"/>
                </a:tc>
              </a:tr>
              <a:tr h="797267">
                <a:tc>
                  <a:txBody>
                    <a:bodyPr/>
                    <a:lstStyle/>
                    <a:p>
                      <a:endParaRPr lang="en-US" sz="1500" b="1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US Navy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Senior Enlisted Academy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/>
                        <a:t>  *42</a:t>
                      </a:r>
                      <a:r>
                        <a:rPr lang="en-US" sz="1500" b="1" baseline="0" dirty="0" smtClean="0"/>
                        <a:t> days; no prerequisite</a:t>
                      </a:r>
                      <a:endParaRPr lang="en-US" sz="1500" b="1" dirty="0" smtClean="0"/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/>
                </a:tc>
              </a:tr>
              <a:tr h="968133">
                <a:tc>
                  <a:txBody>
                    <a:bodyPr/>
                    <a:lstStyle/>
                    <a:p>
                      <a:endParaRPr lang="en-US" sz="1500" b="1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Coast Guard Chief Petty Officer Academy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 *33 days; no prerequisite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56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/>
                </a:tc>
              </a:tr>
              <a:tr h="866075">
                <a:tc>
                  <a:txBody>
                    <a:bodyPr/>
                    <a:lstStyle/>
                    <a:p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Marine Corps Staff NCO Academy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Advanced Course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 *37 days; no prerequisite</a:t>
                      </a:r>
                    </a:p>
                  </a:txBody>
                  <a:tcPr marL="9525" marR="9525" marT="9527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/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63D8F2-ABCE-4857-B702-C1C8135B611E}" type="slidenum">
              <a:rPr lang="en-US" smtClean="0"/>
              <a:pPr>
                <a:defRPr/>
              </a:pPr>
              <a:t>11</a:t>
            </a:fld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89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7"/>
          <p:cNvSpPr>
            <a:spLocks noGrp="1"/>
          </p:cNvSpPr>
          <p:nvPr>
            <p:ph type="title"/>
          </p:nvPr>
        </p:nvSpPr>
        <p:spPr bwMode="auto">
          <a:xfrm>
            <a:off x="1524000" y="152400"/>
            <a:ext cx="73152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AFSC Breakdown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C86E06F-4874-45BE-AC58-7088E75538FE}" type="slidenum">
              <a:rPr lang="en-US">
                <a:solidFill>
                  <a:srgbClr val="969696"/>
                </a:solidFill>
              </a:rPr>
              <a:pPr/>
              <a:t>12</a:t>
            </a:fld>
            <a:endParaRPr lang="en-US">
              <a:solidFill>
                <a:srgbClr val="969696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503945"/>
              </p:ext>
            </p:extLst>
          </p:nvPr>
        </p:nvGraphicFramePr>
        <p:xfrm>
          <a:off x="381000" y="1066800"/>
          <a:ext cx="8382000" cy="5084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32202"/>
                <a:gridCol w="1490134"/>
                <a:gridCol w="838200"/>
                <a:gridCol w="668864"/>
                <a:gridCol w="1007536"/>
                <a:gridCol w="745064"/>
              </a:tblGrid>
              <a:tr h="25182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AFSC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TOTAL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JOINT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56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APPLIED </a:t>
                      </a:r>
                      <a:r>
                        <a:rPr lang="en-US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340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 err="1">
                          <a:effectLst/>
                        </a:rPr>
                        <a:t>Sel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Alt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 err="1">
                          <a:effectLst/>
                        </a:rPr>
                        <a:t>Sel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Alt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42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</a:rPr>
                        <a:t>Aerospace </a:t>
                      </a:r>
                      <a:r>
                        <a:rPr lang="en-US" sz="1400" b="1" u="none" strike="noStrike" dirty="0" smtClean="0">
                          <a:effectLst/>
                        </a:rPr>
                        <a:t>Maintenance (2AXXX)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388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</a:rPr>
                        <a:t>Aircrew Flight </a:t>
                      </a:r>
                      <a:r>
                        <a:rPr lang="en-US" sz="1400" b="1" u="none" strike="noStrike" dirty="0" smtClean="0">
                          <a:effectLst/>
                        </a:rPr>
                        <a:t>Equipment (1PXXX)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4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</a:rPr>
                        <a:t>Aircrew </a:t>
                      </a:r>
                      <a:r>
                        <a:rPr lang="en-US" sz="1400" b="1" u="none" strike="noStrike" dirty="0" smtClean="0">
                          <a:effectLst/>
                        </a:rPr>
                        <a:t>Operations  (1AXXX)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8105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 smtClean="0">
                          <a:effectLst/>
                        </a:rPr>
                        <a:t>Career </a:t>
                      </a:r>
                      <a:r>
                        <a:rPr lang="en-US" sz="1400" b="1" u="none" strike="noStrike" dirty="0">
                          <a:effectLst/>
                        </a:rPr>
                        <a:t>Assistant </a:t>
                      </a:r>
                      <a:r>
                        <a:rPr lang="en-US" sz="1400" b="1" u="none" strike="noStrike" dirty="0" smtClean="0">
                          <a:effectLst/>
                        </a:rPr>
                        <a:t>Advisor  (8AXXX)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4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 smtClean="0">
                          <a:effectLst/>
                        </a:rPr>
                        <a:t>Chaplain Assistant  (5RXXX)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4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</a:rPr>
                        <a:t>Civil </a:t>
                      </a:r>
                      <a:r>
                        <a:rPr lang="en-US" sz="1400" b="1" u="none" strike="noStrike" dirty="0" smtClean="0">
                          <a:effectLst/>
                        </a:rPr>
                        <a:t>Engineering  (3EXXX)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4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</a:rPr>
                        <a:t>Command Chief Master </a:t>
                      </a:r>
                      <a:r>
                        <a:rPr lang="en-US" sz="1400" b="1" u="none" strike="noStrike" dirty="0" smtClean="0">
                          <a:effectLst/>
                        </a:rPr>
                        <a:t>Sergeant  (9EXXX)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726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 smtClean="0">
                          <a:effectLst/>
                        </a:rPr>
                        <a:t>Command</a:t>
                      </a:r>
                      <a:r>
                        <a:rPr lang="en-US" sz="1400" b="1" u="none" strike="noStrike" baseline="0" dirty="0" smtClean="0">
                          <a:effectLst/>
                        </a:rPr>
                        <a:t> and </a:t>
                      </a:r>
                      <a:r>
                        <a:rPr lang="en-US" sz="1400" b="1" u="none" strike="noStrike" dirty="0" smtClean="0">
                          <a:effectLst/>
                        </a:rPr>
                        <a:t>Control </a:t>
                      </a:r>
                      <a:r>
                        <a:rPr lang="en-US" sz="1400" b="1" u="none" strike="noStrike" dirty="0">
                          <a:effectLst/>
                        </a:rPr>
                        <a:t>Systems </a:t>
                      </a:r>
                      <a:r>
                        <a:rPr lang="en-US" sz="1400" b="1" u="none" strike="noStrike" dirty="0" smtClean="0">
                          <a:effectLst/>
                        </a:rPr>
                        <a:t>Operations  (1CXXX)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863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 smtClean="0">
                          <a:effectLst/>
                        </a:rPr>
                        <a:t>Contracting   (6CXXX)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863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 smtClean="0">
                          <a:effectLst/>
                        </a:rPr>
                        <a:t>Courier (8P0xx)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4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 smtClean="0">
                          <a:effectLst/>
                        </a:rPr>
                        <a:t>Cyberspace / </a:t>
                      </a:r>
                      <a:r>
                        <a:rPr lang="en-US" sz="1400" b="1" u="none" strike="noStrike" dirty="0" err="1" smtClean="0">
                          <a:effectLst/>
                        </a:rPr>
                        <a:t>Comm</a:t>
                      </a:r>
                      <a:r>
                        <a:rPr lang="en-US" sz="1400" b="1" u="none" strike="noStrike" dirty="0" smtClean="0">
                          <a:effectLst/>
                        </a:rPr>
                        <a:t>  (1BXXX 2EXXX)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4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</a:rPr>
                        <a:t>Enlisted Accessions </a:t>
                      </a:r>
                      <a:r>
                        <a:rPr lang="en-US" sz="1400" b="1" u="none" strike="noStrike" dirty="0" smtClean="0">
                          <a:effectLst/>
                        </a:rPr>
                        <a:t>Recruiter  (8RXXX)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794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</a:rPr>
                        <a:t>Financial </a:t>
                      </a:r>
                      <a:r>
                        <a:rPr lang="en-US" sz="1400" b="1" u="none" strike="noStrike" dirty="0" smtClean="0">
                          <a:effectLst/>
                        </a:rPr>
                        <a:t>Management  (6FXXX)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944" marR="7944" marT="794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133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First </a:t>
                      </a:r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Sergeant  (8FXXX)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0647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7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AFSC Breakdown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145537A-9ED8-468E-A8FF-DFD200F59D92}" type="slidenum">
              <a:rPr lang="en-US">
                <a:solidFill>
                  <a:srgbClr val="969696"/>
                </a:solidFill>
              </a:rPr>
              <a:pPr/>
              <a:t>13</a:t>
            </a:fld>
            <a:endParaRPr lang="en-US">
              <a:solidFill>
                <a:srgbClr val="969696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709206"/>
              </p:ext>
            </p:extLst>
          </p:nvPr>
        </p:nvGraphicFramePr>
        <p:xfrm>
          <a:off x="381000" y="1066800"/>
          <a:ext cx="8305800" cy="5257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9179"/>
                <a:gridCol w="1476586"/>
                <a:gridCol w="830580"/>
                <a:gridCol w="830580"/>
                <a:gridCol w="830581"/>
                <a:gridCol w="738294"/>
              </a:tblGrid>
              <a:tr h="256976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AFSC</a:t>
                      </a:r>
                    </a:p>
                  </a:txBody>
                  <a:tcPr marL="7944" marR="7944" marT="7943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TOTAL </a:t>
                      </a:r>
                    </a:p>
                  </a:txBody>
                  <a:tcPr marL="7944" marR="7944" marT="7943" marB="0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</a:p>
                  </a:txBody>
                  <a:tcPr marL="7944" marR="7944" marT="7943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JOINT</a:t>
                      </a:r>
                    </a:p>
                  </a:txBody>
                  <a:tcPr marL="7944" marR="7944" marT="7943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56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APPLIED </a:t>
                      </a:r>
                      <a:endParaRPr lang="en-US" sz="1600" b="1" u="none" strike="noStrike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</a:t>
                      </a:r>
                      <a:endParaRPr lang="en-US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</a:t>
                      </a: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  </a:t>
                      </a: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425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 </a:t>
                      </a:r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Superintendent (9GXXX)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Historian  (3HXXX)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Honor </a:t>
                      </a:r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Guard  (8GXXX)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Intelligence  (1NXXX)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Logistics </a:t>
                      </a:r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Plans  (2GXXX)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 </a:t>
                      </a:r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Management  (2SXXX)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30477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Medical (4XXX)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Munitions </a:t>
                      </a:r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Maintenance  (2WXXX)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Paralegal  (5JXXX)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Personnel  (3S0xx  3S1XX)</a:t>
                      </a: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Security </a:t>
                      </a:r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Forces (3PXXX)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Services  (3MXXX)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Trans/Vehicle</a:t>
                      </a:r>
                      <a:r>
                        <a:rPr lang="en-US" sz="14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Management (2TXXX)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Unmanned Aerospace </a:t>
                      </a:r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Systems (1UXXX)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2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22860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OSI  (7SXXX)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22150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7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AFSC Breakdown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4A5915-8CD6-4697-9F7D-A6D05A66280B}" type="slidenum">
              <a:rPr lang="en-US">
                <a:solidFill>
                  <a:srgbClr val="969696"/>
                </a:solidFill>
              </a:rPr>
              <a:pPr/>
              <a:t>14</a:t>
            </a:fld>
            <a:endParaRPr lang="en-US">
              <a:solidFill>
                <a:srgbClr val="969696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142823"/>
              </p:ext>
            </p:extLst>
          </p:nvPr>
        </p:nvGraphicFramePr>
        <p:xfrm>
          <a:off x="381000" y="1066800"/>
          <a:ext cx="8305800" cy="53782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9179"/>
                <a:gridCol w="1476586"/>
                <a:gridCol w="830580"/>
                <a:gridCol w="830580"/>
                <a:gridCol w="830581"/>
                <a:gridCol w="738294"/>
              </a:tblGrid>
              <a:tr h="256976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AFSC</a:t>
                      </a:r>
                    </a:p>
                  </a:txBody>
                  <a:tcPr marL="7944" marR="7944" marT="7943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TOTAL </a:t>
                      </a:r>
                    </a:p>
                  </a:txBody>
                  <a:tcPr marL="7944" marR="7944" marT="7943" marB="0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</a:p>
                  </a:txBody>
                  <a:tcPr marL="7944" marR="7944" marT="7943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JOINT</a:t>
                      </a:r>
                    </a:p>
                  </a:txBody>
                  <a:tcPr marL="7944" marR="7944" marT="7943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56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APPLIED </a:t>
                      </a:r>
                      <a:endParaRPr lang="en-US" sz="1600" b="1" u="none" strike="noStrike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</a:t>
                      </a:r>
                      <a:endParaRPr lang="en-US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</a:t>
                      </a: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  </a:t>
                      </a: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425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Military Training Instructor/Leader (8BXXX)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Postal  (8MXXX)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 Affairs  (3NXXX)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and Training  (3S2XX)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Pararescue</a:t>
                      </a:r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/SERE  (1TXXX)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6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Defense </a:t>
                      </a:r>
                      <a:r>
                        <a:rPr lang="en-US" sz="14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Attache</a:t>
                      </a:r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(8P1XX)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Knowledge Operations</a:t>
                      </a:r>
                      <a:r>
                        <a:rPr lang="en-US" sz="14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(3DXXX 3AXXX)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Safety (1SXXX)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79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rgbClr val="ECEBFB"/>
                    </a:solidFill>
                  </a:tcPr>
                </a:tc>
              </a:tr>
              <a:tr h="22860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44" marR="7944" marT="794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09640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charset="0"/>
              </a:rPr>
              <a:t>Discussion</a:t>
            </a:r>
          </a:p>
        </p:txBody>
      </p:sp>
      <p:pic>
        <p:nvPicPr>
          <p:cNvPr id="31747" name="Picture 9" descr="\\Arpc10\tbas\office\ARPC-Shared\Commonly_Used_Graphics\ARPC_Logos\ARPC_Shield_Plain_5x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263" y="27432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10" descr="\\Arpc10\tbas\office\ARPC-Shared\Commonly_Used_Graphics\ANG\ANG_Shiel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722563"/>
            <a:ext cx="14065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11" descr="\\Arpc10\tbas\office\ARPC-Shared\Commonly_Used_Graphics\AFRC\AFRC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038" y="2743200"/>
            <a:ext cx="13906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A78B0D-864F-4109-936F-21F164AC4665}" type="slidenum">
              <a:rPr lang="en-US" smtClean="0"/>
              <a:pPr>
                <a:defRPr/>
              </a:pPr>
              <a:t>15</a:t>
            </a:fld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04800"/>
            <a:ext cx="73152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charset="0"/>
              </a:rPr>
              <a:t>Overview</a:t>
            </a: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152400" y="1095375"/>
            <a:ext cx="70866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altLang="en-US" sz="2400" b="1" dirty="0"/>
              <a:t>  Purpose and Authority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altLang="en-US" sz="2400" b="1" dirty="0"/>
              <a:t>  Board Composition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altLang="en-US" sz="2400" b="1" dirty="0"/>
              <a:t>  Board Tasking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altLang="en-US" sz="2400" b="1" dirty="0"/>
              <a:t>  Overall Board Results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altLang="en-US" sz="2400" b="1" dirty="0"/>
              <a:t>  Statistics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altLang="en-US" sz="2400" b="1" dirty="0"/>
              <a:t>  Board Actions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altLang="en-US" sz="2400" b="1" dirty="0"/>
              <a:t>  Board Observations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altLang="en-US" sz="2400" b="1" dirty="0"/>
              <a:t>  Board Recommendations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altLang="en-US" sz="2400" b="1" dirty="0"/>
              <a:t>  </a:t>
            </a:r>
            <a:r>
              <a:rPr lang="en-US" altLang="en-US" sz="2400" b="1" dirty="0" smtClean="0"/>
              <a:t>Final Recommendations</a:t>
            </a:r>
            <a:endParaRPr lang="en-US" altLang="en-US" sz="2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C760539-7A68-43AB-9FEC-BA32579D8C83}" type="slidenum">
              <a:rPr lang="en-US" smtClean="0"/>
              <a:pPr>
                <a:defRPr/>
              </a:pPr>
              <a:t>2</a:t>
            </a:fld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xfrm>
            <a:off x="1524000" y="304800"/>
            <a:ext cx="73152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charset="0"/>
              </a:rPr>
              <a:t>Purpose and Authority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 bwMode="auto">
          <a:xfrm>
            <a:off x="228600" y="990600"/>
            <a:ext cx="8686800" cy="5334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dirty="0" smtClean="0">
                <a:cs typeface="Arial" charset="0"/>
              </a:rPr>
              <a:t>Purpose: 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dirty="0" smtClean="0">
                <a:cs typeface="Arial" charset="0"/>
              </a:rPr>
              <a:t>Selection of Air Force Reserve Enlisted Members for Enlisted Professional Development and Joint courses</a:t>
            </a:r>
            <a:endParaRPr lang="en-US" altLang="en-US" dirty="0" smtClean="0">
              <a:solidFill>
                <a:srgbClr val="FF0000"/>
              </a:solidFill>
              <a:cs typeface="Arial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altLang="en-US" dirty="0" smtClean="0">
                <a:cs typeface="Arial" charset="0"/>
              </a:rPr>
              <a:t>EDEB courses are Short courses (4 – 49 days)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dirty="0" smtClean="0">
                <a:cs typeface="Arial" charset="0"/>
              </a:rPr>
              <a:t>CY16 courses start Jan 2016</a:t>
            </a:r>
          </a:p>
          <a:p>
            <a:pPr lvl="1">
              <a:buFont typeface="Wingdings" pitchFamily="2" charset="2"/>
              <a:buChar char="§"/>
            </a:pPr>
            <a:endParaRPr lang="en-US" altLang="en-US" dirty="0" smtClean="0">
              <a:cs typeface="Arial" charset="0"/>
            </a:endParaRP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en-US" altLang="en-US" dirty="0" smtClean="0">
                <a:cs typeface="Arial" charset="0"/>
              </a:rPr>
              <a:t>Authority: 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dirty="0" smtClean="0">
                <a:cs typeface="Arial" charset="0"/>
              </a:rPr>
              <a:t>AFI 36-2301  Developmental Education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dirty="0" smtClean="0">
                <a:cs typeface="Arial" charset="0"/>
              </a:rPr>
              <a:t>AFI 36-2254V2  Reserve Personnel Training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dirty="0" smtClean="0">
                <a:cs typeface="Arial" charset="0"/>
              </a:rPr>
              <a:t>AFRCI 36-2640  AFR Force Development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dirty="0" smtClean="0">
                <a:cs typeface="Arial" charset="0"/>
              </a:rPr>
              <a:t>AFRC/CCC “Charge to the Board” dated 20 Apr 15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E8ED9D-F113-434F-961A-86E91E51C801}" type="slidenum">
              <a:rPr lang="en-US" smtClean="0"/>
              <a:pPr>
                <a:defRPr/>
              </a:pPr>
              <a:t>3</a:t>
            </a:fld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Board Composition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228600" y="1447800"/>
            <a:ext cx="89154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pitchFamily="34" charset="0"/>
              <a:buNone/>
            </a:pPr>
            <a:r>
              <a:rPr lang="en-US" altLang="en-US" dirty="0" smtClean="0"/>
              <a:t>				</a:t>
            </a:r>
          </a:p>
          <a:p>
            <a:pPr>
              <a:buFont typeface="Arial" pitchFamily="34" charset="0"/>
              <a:buNone/>
            </a:pPr>
            <a:endParaRPr lang="en-US" altLang="en-US" dirty="0" smtClean="0"/>
          </a:p>
          <a:p>
            <a:pPr>
              <a:buFont typeface="Arial" pitchFamily="34" charset="0"/>
              <a:buNone/>
            </a:pPr>
            <a:endParaRPr lang="en-US" altLang="en-US" dirty="0" smtClean="0"/>
          </a:p>
          <a:p>
            <a:pPr>
              <a:buFont typeface="Arial" pitchFamily="34" charset="0"/>
              <a:buNone/>
            </a:pPr>
            <a:endParaRPr lang="en-US" altLang="en-US" dirty="0" smtClean="0"/>
          </a:p>
          <a:p>
            <a:pPr>
              <a:buFont typeface="Arial" pitchFamily="34" charset="0"/>
              <a:buNone/>
            </a:pPr>
            <a:endParaRPr lang="en-US" alt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6D6A0DB-52A4-436E-8908-03DF629D0D18}" type="slidenum">
              <a:rPr lang="en-US" altLang="en-US">
                <a:solidFill>
                  <a:srgbClr val="969696"/>
                </a:solidFill>
              </a:rPr>
              <a:pPr/>
              <a:t>4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377825" y="1014413"/>
            <a:ext cx="8686800" cy="5501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900" b="1" u="sng" dirty="0"/>
              <a:t>Board President</a:t>
            </a:r>
          </a:p>
          <a:p>
            <a:pPr>
              <a:lnSpc>
                <a:spcPct val="90000"/>
              </a:lnSpc>
              <a:defRPr/>
            </a:pPr>
            <a:r>
              <a:rPr lang="en-US" sz="1900" b="1" dirty="0"/>
              <a:t>CMSgt Cameron Kirksey	AFRC/CCC	 </a:t>
            </a:r>
            <a:r>
              <a:rPr lang="en-US" sz="1900" b="1" dirty="0" smtClean="0"/>
              <a:t>    </a:t>
            </a:r>
            <a:r>
              <a:rPr lang="en-US" sz="1900" b="1" dirty="0"/>
              <a:t>Robins AFB, GA	</a:t>
            </a:r>
          </a:p>
          <a:p>
            <a:pPr>
              <a:defRPr/>
            </a:pPr>
            <a:endParaRPr lang="en-US" sz="1900" b="1" dirty="0" smtClean="0"/>
          </a:p>
          <a:p>
            <a:pPr>
              <a:defRPr/>
            </a:pPr>
            <a:r>
              <a:rPr lang="en-US" sz="1900" b="1" u="sng" dirty="0" smtClean="0"/>
              <a:t>Panel 1</a:t>
            </a:r>
          </a:p>
          <a:p>
            <a:pPr>
              <a:defRPr/>
            </a:pPr>
            <a:r>
              <a:rPr lang="en-US" sz="1900" b="1" dirty="0" smtClean="0"/>
              <a:t>CMSgt </a:t>
            </a:r>
            <a:r>
              <a:rPr lang="en-US" sz="1900" b="1" dirty="0"/>
              <a:t>Bryan Payne		</a:t>
            </a:r>
            <a:r>
              <a:rPr lang="en-US" sz="1900" b="1" dirty="0" smtClean="0"/>
              <a:t>934 </a:t>
            </a:r>
            <a:r>
              <a:rPr lang="en-US" sz="1900" b="1" dirty="0"/>
              <a:t>AW/CCC  </a:t>
            </a:r>
            <a:r>
              <a:rPr lang="en-US" sz="1900" b="1" dirty="0" smtClean="0"/>
              <a:t>         Minneapolis-St</a:t>
            </a:r>
            <a:r>
              <a:rPr lang="en-US" sz="1900" b="1" dirty="0"/>
              <a:t>. Paul </a:t>
            </a:r>
          </a:p>
          <a:p>
            <a:pPr>
              <a:defRPr/>
            </a:pPr>
            <a:r>
              <a:rPr lang="en-US" sz="1900" b="1" dirty="0"/>
              <a:t>CMSgt </a:t>
            </a:r>
            <a:r>
              <a:rPr lang="en-US" sz="1900" b="1" dirty="0" smtClean="0"/>
              <a:t>Matthew </a:t>
            </a:r>
            <a:r>
              <a:rPr lang="en-US" sz="1900" b="1" dirty="0" err="1"/>
              <a:t>Priser</a:t>
            </a:r>
            <a:r>
              <a:rPr lang="en-US" sz="1900" b="1" dirty="0"/>
              <a:t>	</a:t>
            </a:r>
            <a:r>
              <a:rPr lang="en-US" sz="1900" b="1" dirty="0" smtClean="0"/>
              <a:t>	733TRS </a:t>
            </a:r>
            <a:r>
              <a:rPr lang="en-US" sz="1900" b="1" dirty="0"/>
              <a:t>	  </a:t>
            </a:r>
            <a:r>
              <a:rPr lang="en-US" sz="1900" b="1" dirty="0" smtClean="0"/>
              <a:t>   </a:t>
            </a:r>
            <a:r>
              <a:rPr lang="en-US" sz="1900" b="1" dirty="0" err="1" smtClean="0"/>
              <a:t>Lackland</a:t>
            </a:r>
            <a:r>
              <a:rPr lang="en-US" sz="1900" b="1" dirty="0" smtClean="0"/>
              <a:t> AFB, TX</a:t>
            </a:r>
            <a:endParaRPr lang="en-US" sz="1900" b="1" dirty="0"/>
          </a:p>
          <a:p>
            <a:pPr>
              <a:defRPr/>
            </a:pPr>
            <a:r>
              <a:rPr lang="en-US" sz="1900" b="1" dirty="0"/>
              <a:t>CMSgt James R. </a:t>
            </a:r>
            <a:r>
              <a:rPr lang="en-US" sz="1900" b="1" dirty="0" smtClean="0"/>
              <a:t>Brady</a:t>
            </a:r>
            <a:r>
              <a:rPr lang="en-US" sz="1900" b="1" dirty="0"/>
              <a:t>	</a:t>
            </a:r>
            <a:r>
              <a:rPr lang="en-US" sz="1900" b="1" dirty="0" smtClean="0"/>
              <a:t>	439 </a:t>
            </a:r>
            <a:r>
              <a:rPr lang="en-US" sz="1900" b="1" dirty="0"/>
              <a:t>AES 	 </a:t>
            </a:r>
            <a:r>
              <a:rPr lang="en-US" sz="1900" b="1" dirty="0" smtClean="0"/>
              <a:t>    Westover ARB, MA</a:t>
            </a:r>
            <a:endParaRPr lang="en-US" sz="1900" b="1" dirty="0"/>
          </a:p>
          <a:p>
            <a:pPr>
              <a:defRPr/>
            </a:pPr>
            <a:r>
              <a:rPr lang="en-US" sz="1900" b="1" dirty="0"/>
              <a:t>CMSgt Tori Morris </a:t>
            </a:r>
            <a:r>
              <a:rPr lang="en-US" sz="1900" b="1" dirty="0" smtClean="0"/>
              <a:t>	</a:t>
            </a:r>
            <a:r>
              <a:rPr lang="en-US" sz="1900" b="1" dirty="0"/>
              <a:t>	</a:t>
            </a:r>
            <a:r>
              <a:rPr lang="en-US" sz="1900" b="1" dirty="0" smtClean="0"/>
              <a:t>556 </a:t>
            </a:r>
            <a:r>
              <a:rPr lang="en-US" sz="1900" b="1" dirty="0"/>
              <a:t>RHS 	  </a:t>
            </a:r>
            <a:r>
              <a:rPr lang="en-US" sz="1900" b="1" dirty="0" smtClean="0"/>
              <a:t>   </a:t>
            </a:r>
            <a:r>
              <a:rPr lang="en-US" sz="1900" b="1" dirty="0" err="1" smtClean="0"/>
              <a:t>Hurlburt</a:t>
            </a:r>
            <a:r>
              <a:rPr lang="en-US" sz="1900" b="1" dirty="0" smtClean="0"/>
              <a:t> AFB</a:t>
            </a:r>
            <a:r>
              <a:rPr lang="en-US" sz="1900" b="1" dirty="0"/>
              <a:t>, </a:t>
            </a:r>
            <a:r>
              <a:rPr lang="en-US" sz="1900" b="1" dirty="0" smtClean="0"/>
              <a:t>FL</a:t>
            </a:r>
            <a:endParaRPr lang="en-US" sz="1900" b="1" dirty="0"/>
          </a:p>
          <a:p>
            <a:pPr>
              <a:defRPr/>
            </a:pPr>
            <a:r>
              <a:rPr lang="en-US" sz="1900" b="1" dirty="0"/>
              <a:t>CMSgt Jeffery P. Scott	</a:t>
            </a:r>
            <a:r>
              <a:rPr lang="en-US" sz="1900" b="1" dirty="0" smtClean="0"/>
              <a:t>	HQ </a:t>
            </a:r>
            <a:r>
              <a:rPr lang="en-US" sz="1900" b="1" dirty="0"/>
              <a:t>AFSPC 	  </a:t>
            </a:r>
            <a:r>
              <a:rPr lang="en-US" sz="1900" b="1" dirty="0" smtClean="0"/>
              <a:t>   Petersen </a:t>
            </a:r>
            <a:r>
              <a:rPr lang="en-US" sz="1900" b="1" dirty="0"/>
              <a:t>AFB, </a:t>
            </a:r>
            <a:r>
              <a:rPr lang="en-US" sz="1900" b="1" dirty="0" smtClean="0"/>
              <a:t>CO</a:t>
            </a:r>
            <a:endParaRPr lang="en-US" sz="1900" b="1" dirty="0"/>
          </a:p>
          <a:p>
            <a:pPr>
              <a:defRPr/>
            </a:pPr>
            <a:endParaRPr lang="en-US" sz="1900" b="1" dirty="0" smtClean="0"/>
          </a:p>
          <a:p>
            <a:pPr>
              <a:defRPr/>
            </a:pPr>
            <a:r>
              <a:rPr lang="en-US" sz="1900" b="1" u="sng" dirty="0" smtClean="0"/>
              <a:t>Panel 2</a:t>
            </a:r>
          </a:p>
          <a:p>
            <a:pPr>
              <a:defRPr/>
            </a:pPr>
            <a:r>
              <a:rPr lang="en-US" sz="1900" b="1" dirty="0" err="1" smtClean="0"/>
              <a:t>CMSgt</a:t>
            </a:r>
            <a:r>
              <a:rPr lang="en-US" sz="1900" b="1" dirty="0" smtClean="0"/>
              <a:t> </a:t>
            </a:r>
            <a:r>
              <a:rPr lang="en-US" sz="1900" b="1" dirty="0"/>
              <a:t>James T. Huffman	459 </a:t>
            </a:r>
            <a:r>
              <a:rPr lang="en-US" sz="1900" b="1" dirty="0" smtClean="0"/>
              <a:t>ARW/CCC</a:t>
            </a:r>
            <a:r>
              <a:rPr lang="en-US" sz="1900" b="1" dirty="0"/>
              <a:t>	 </a:t>
            </a:r>
            <a:r>
              <a:rPr lang="en-US" sz="1900" b="1" dirty="0" smtClean="0"/>
              <a:t>    JB Andrews, </a:t>
            </a:r>
            <a:r>
              <a:rPr lang="en-US" sz="1900" b="1" dirty="0" err="1"/>
              <a:t>Md</a:t>
            </a:r>
            <a:endParaRPr lang="en-US" sz="1900" b="1" dirty="0"/>
          </a:p>
          <a:p>
            <a:pPr>
              <a:defRPr/>
            </a:pPr>
            <a:r>
              <a:rPr lang="en-US" sz="1900" b="1" dirty="0"/>
              <a:t>CMSgt Roger </a:t>
            </a:r>
            <a:r>
              <a:rPr lang="en-US" sz="1900" b="1" dirty="0" err="1"/>
              <a:t>Brodzinski</a:t>
            </a:r>
            <a:r>
              <a:rPr lang="en-US" sz="1900" b="1" dirty="0"/>
              <a:t>	HQ AFRC/A3TB   </a:t>
            </a:r>
            <a:r>
              <a:rPr lang="en-US" sz="1900" b="1" dirty="0" smtClean="0"/>
              <a:t>   Robins </a:t>
            </a:r>
            <a:r>
              <a:rPr lang="en-US" sz="1900" b="1" dirty="0"/>
              <a:t>AFB, GA</a:t>
            </a:r>
          </a:p>
          <a:p>
            <a:pPr>
              <a:defRPr/>
            </a:pPr>
            <a:r>
              <a:rPr lang="en-US" sz="1900" b="1" dirty="0" smtClean="0"/>
              <a:t>CMSgt </a:t>
            </a:r>
            <a:r>
              <a:rPr lang="en-US" sz="1900" b="1" dirty="0" err="1" smtClean="0"/>
              <a:t>Desriann</a:t>
            </a:r>
            <a:r>
              <a:rPr lang="en-US" sz="1900" b="1" dirty="0" smtClean="0"/>
              <a:t> </a:t>
            </a:r>
            <a:r>
              <a:rPr lang="en-US" sz="1900" b="1" dirty="0" err="1" smtClean="0"/>
              <a:t>Bouadi</a:t>
            </a:r>
            <a:r>
              <a:rPr lang="en-US" sz="1900" b="1" dirty="0" smtClean="0"/>
              <a:t>        	HQ AF		     Pentagon</a:t>
            </a:r>
          </a:p>
          <a:p>
            <a:pPr>
              <a:defRPr/>
            </a:pPr>
            <a:r>
              <a:rPr lang="en-US" sz="1900" b="1" dirty="0" smtClean="0"/>
              <a:t>CMSgt </a:t>
            </a:r>
            <a:r>
              <a:rPr lang="en-US" sz="1900" b="1" dirty="0"/>
              <a:t>David W. Dillon II	HQ </a:t>
            </a:r>
            <a:r>
              <a:rPr lang="en-US" sz="1900" b="1" dirty="0" smtClean="0"/>
              <a:t>AFRC/A1K</a:t>
            </a:r>
            <a:r>
              <a:rPr lang="en-US" sz="1900" b="1" dirty="0"/>
              <a:t>	  </a:t>
            </a:r>
            <a:r>
              <a:rPr lang="en-US" sz="1900" b="1" dirty="0" smtClean="0"/>
              <a:t>   </a:t>
            </a:r>
            <a:r>
              <a:rPr lang="en-US" sz="1900" b="1" dirty="0" err="1" smtClean="0"/>
              <a:t>Lackland</a:t>
            </a:r>
            <a:r>
              <a:rPr lang="en-US" sz="1900" b="1" dirty="0" smtClean="0"/>
              <a:t> AFB</a:t>
            </a:r>
            <a:r>
              <a:rPr lang="en-US" sz="1900" b="1" dirty="0"/>
              <a:t>, </a:t>
            </a:r>
            <a:r>
              <a:rPr lang="en-US" sz="1900" b="1" dirty="0" smtClean="0"/>
              <a:t>TX</a:t>
            </a:r>
            <a:endParaRPr lang="en-US" sz="1900" b="1" dirty="0"/>
          </a:p>
          <a:p>
            <a:pPr>
              <a:defRPr/>
            </a:pPr>
            <a:r>
              <a:rPr lang="en-US" sz="1900" b="1" dirty="0" smtClean="0"/>
              <a:t>CMSgt </a:t>
            </a:r>
            <a:r>
              <a:rPr lang="en-US" sz="1900" b="1" dirty="0"/>
              <a:t>Samantha B. Boswell   	301 MDS	  </a:t>
            </a:r>
            <a:r>
              <a:rPr lang="en-US" sz="1900" b="1" dirty="0" smtClean="0"/>
              <a:t>   Ft</a:t>
            </a:r>
            <a:r>
              <a:rPr lang="en-US" sz="1900" b="1" dirty="0"/>
              <a:t>. Worth TX</a:t>
            </a:r>
          </a:p>
          <a:p>
            <a:pPr>
              <a:lnSpc>
                <a:spcPct val="90000"/>
              </a:lnSpc>
              <a:defRPr/>
            </a:pPr>
            <a:endParaRPr lang="en-US" sz="1900" b="1" u="sng" dirty="0"/>
          </a:p>
          <a:p>
            <a:pPr>
              <a:lnSpc>
                <a:spcPct val="90000"/>
              </a:lnSpc>
              <a:defRPr/>
            </a:pPr>
            <a:r>
              <a:rPr lang="en-US" sz="1900" b="1" u="sng" dirty="0"/>
              <a:t>Advisors</a:t>
            </a:r>
          </a:p>
          <a:p>
            <a:pPr>
              <a:lnSpc>
                <a:spcPct val="90000"/>
              </a:lnSpc>
              <a:defRPr/>
            </a:pPr>
            <a:r>
              <a:rPr lang="en-US" sz="1900" b="1" dirty="0"/>
              <a:t>CMSgt Imelda Johnson	</a:t>
            </a:r>
            <a:r>
              <a:rPr lang="en-US" sz="1900" b="1" dirty="0" smtClean="0"/>
              <a:t>	AFRC/A1KO</a:t>
            </a:r>
            <a:r>
              <a:rPr lang="en-US" sz="1900" b="1" dirty="0"/>
              <a:t>	     </a:t>
            </a:r>
            <a:r>
              <a:rPr lang="en-US" sz="1900" b="1" dirty="0" smtClean="0"/>
              <a:t>Robins </a:t>
            </a:r>
            <a:r>
              <a:rPr lang="en-US" sz="1900" b="1" dirty="0"/>
              <a:t>AFB, GA</a:t>
            </a:r>
          </a:p>
        </p:txBody>
      </p:sp>
    </p:spTree>
    <p:extLst>
      <p:ext uri="{BB962C8B-B14F-4D97-AF65-F5344CB8AC3E}">
        <p14:creationId xmlns:p14="http://schemas.microsoft.com/office/powerpoint/2010/main" val="91908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ARPC Developmental Education Team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0" y="1219200"/>
            <a:ext cx="8915400" cy="3505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 sz="2000" dirty="0"/>
              <a:t>Lt Col </a:t>
            </a:r>
            <a:r>
              <a:rPr lang="en-US" altLang="en-US" sz="2000" dirty="0" smtClean="0"/>
              <a:t>Belinda Petersen – </a:t>
            </a:r>
            <a:r>
              <a:rPr lang="en-US" altLang="en-US" sz="2000" dirty="0"/>
              <a:t>Chief, Force Development</a:t>
            </a:r>
          </a:p>
          <a:p>
            <a:pPr lvl="1"/>
            <a:r>
              <a:rPr lang="en-US" altLang="en-US" sz="2000" dirty="0"/>
              <a:t>Maj Michael Masters – Chief, Board Operations</a:t>
            </a:r>
          </a:p>
          <a:p>
            <a:pPr lvl="1"/>
            <a:r>
              <a:rPr lang="en-US" altLang="en-US" sz="2000" dirty="0"/>
              <a:t>SMSgt Brian Marr – Supt, Force Development</a:t>
            </a:r>
          </a:p>
          <a:p>
            <a:pPr lvl="1"/>
            <a:r>
              <a:rPr lang="en-US" altLang="en-US" sz="2000" dirty="0"/>
              <a:t>MSgt Matthew </a:t>
            </a:r>
            <a:r>
              <a:rPr lang="en-US" altLang="en-US" sz="2000" dirty="0" err="1"/>
              <a:t>LaGrone</a:t>
            </a:r>
            <a:r>
              <a:rPr lang="en-US" altLang="en-US" sz="2000" dirty="0"/>
              <a:t> – Supt, Developmental Education</a:t>
            </a:r>
          </a:p>
          <a:p>
            <a:pPr lvl="1"/>
            <a:r>
              <a:rPr lang="en-US" altLang="en-US" sz="2000" dirty="0"/>
              <a:t>MSgt Sean Landing – Supt, Board </a:t>
            </a:r>
            <a:r>
              <a:rPr lang="en-US" altLang="en-US" sz="2000" dirty="0" smtClean="0"/>
              <a:t>Operations</a:t>
            </a:r>
          </a:p>
          <a:p>
            <a:pPr lvl="1"/>
            <a:r>
              <a:rPr lang="en-US" altLang="en-US" sz="2000" dirty="0" smtClean="0"/>
              <a:t>MSgt Ron Brown – </a:t>
            </a:r>
            <a:r>
              <a:rPr lang="en-US" altLang="en-US" sz="2000" dirty="0"/>
              <a:t>Board Ops Technician</a:t>
            </a:r>
          </a:p>
          <a:p>
            <a:pPr lvl="1"/>
            <a:r>
              <a:rPr lang="en-US" altLang="en-US" sz="2000" dirty="0" smtClean="0"/>
              <a:t>TSgt Paul Wiggins – </a:t>
            </a:r>
            <a:r>
              <a:rPr lang="en-US" altLang="en-US" sz="2000" dirty="0"/>
              <a:t>Board Ops Technician</a:t>
            </a:r>
          </a:p>
          <a:p>
            <a:pPr lvl="1"/>
            <a:r>
              <a:rPr lang="en-US" altLang="en-US" sz="2000" dirty="0" smtClean="0"/>
              <a:t>TSgt </a:t>
            </a:r>
            <a:r>
              <a:rPr lang="en-US" altLang="en-US" sz="2000" dirty="0"/>
              <a:t>Antonio Hall – Board Ops Technician</a:t>
            </a:r>
          </a:p>
          <a:p>
            <a:pPr lvl="1"/>
            <a:r>
              <a:rPr lang="en-US" altLang="en-US" sz="2000" dirty="0"/>
              <a:t>TSgt Sabrina </a:t>
            </a:r>
            <a:r>
              <a:rPr lang="en-US" altLang="en-US" sz="2000" dirty="0" err="1"/>
              <a:t>Napue</a:t>
            </a:r>
            <a:r>
              <a:rPr lang="en-US" altLang="en-US" sz="2000" dirty="0"/>
              <a:t> – Board Ops Technician</a:t>
            </a:r>
          </a:p>
          <a:p>
            <a:pPr lvl="1"/>
            <a:r>
              <a:rPr lang="en-US" altLang="en-US" sz="2000" dirty="0"/>
              <a:t>TSgt Robert Van </a:t>
            </a:r>
            <a:r>
              <a:rPr lang="en-US" altLang="en-US" sz="2000" dirty="0" err="1"/>
              <a:t>Ghle</a:t>
            </a:r>
            <a:r>
              <a:rPr lang="en-US" altLang="en-US" sz="2000" dirty="0"/>
              <a:t> – Board Ops Technician</a:t>
            </a:r>
          </a:p>
          <a:p>
            <a:pPr lvl="1"/>
            <a:r>
              <a:rPr lang="en-US" altLang="en-US" sz="2000" dirty="0"/>
              <a:t>SSgt Ashley </a:t>
            </a:r>
            <a:r>
              <a:rPr lang="en-US" altLang="en-US" sz="2000" dirty="0" err="1"/>
              <a:t>Jalbert</a:t>
            </a:r>
            <a:r>
              <a:rPr lang="en-US" altLang="en-US" sz="2000" dirty="0"/>
              <a:t> – Boards Ops Technician</a:t>
            </a:r>
          </a:p>
          <a:p>
            <a:pPr lvl="1"/>
            <a:r>
              <a:rPr lang="en-US" altLang="en-US" sz="2000" dirty="0"/>
              <a:t>SrA Timothy Duran – Board Ops </a:t>
            </a:r>
            <a:r>
              <a:rPr lang="en-US" altLang="en-US" sz="2000" dirty="0" smtClean="0"/>
              <a:t>Technician</a:t>
            </a:r>
            <a:endParaRPr lang="en-US" alt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6769B5C-16FA-40C1-A019-E951C4A9BE50}" type="slidenum">
              <a:rPr lang="en-US" altLang="en-US">
                <a:solidFill>
                  <a:srgbClr val="969696"/>
                </a:solidFill>
              </a:rPr>
              <a:pPr/>
              <a:t>5</a:t>
            </a:fld>
            <a:endParaRPr lang="en-US" alt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26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 bwMode="auto">
          <a:xfrm>
            <a:off x="1524000" y="228600"/>
            <a:ext cx="73152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charset="0"/>
              </a:rPr>
              <a:t>Board Tasking 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 bwMode="auto">
          <a:xfrm>
            <a:off x="152400" y="1219200"/>
            <a:ext cx="8991600" cy="5410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en-US" altLang="en-US" sz="2000" dirty="0">
                <a:cs typeface="Arial" charset="0"/>
              </a:rPr>
              <a:t>Total Applications submitted: </a:t>
            </a:r>
            <a:r>
              <a:rPr lang="en-US" altLang="en-US" sz="2000" dirty="0" smtClean="0">
                <a:cs typeface="Arial" charset="0"/>
              </a:rPr>
              <a:t>340</a:t>
            </a:r>
            <a:endParaRPr lang="en-US" altLang="en-US" sz="2000" dirty="0">
              <a:cs typeface="Arial" charset="0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sz="2000" dirty="0">
                <a:cs typeface="Arial" charset="0"/>
              </a:rPr>
              <a:t>Members not meeting E8/E9 DT: 25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sz="2000" dirty="0">
                <a:cs typeface="Arial" charset="0"/>
              </a:rPr>
              <a:t>No CCAF: </a:t>
            </a:r>
            <a:r>
              <a:rPr lang="en-US" altLang="en-US" sz="2000" dirty="0" smtClean="0">
                <a:cs typeface="Arial" charset="0"/>
              </a:rPr>
              <a:t>2</a:t>
            </a:r>
            <a:endParaRPr lang="en-US" altLang="en-US" sz="2000" dirty="0">
              <a:cs typeface="Arial" charset="0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sz="2000" dirty="0">
                <a:cs typeface="Arial" charset="0"/>
              </a:rPr>
              <a:t>Did not provide required waiver: </a:t>
            </a:r>
            <a:r>
              <a:rPr lang="en-US" altLang="en-US" sz="2000" dirty="0" smtClean="0">
                <a:cs typeface="Arial" charset="0"/>
              </a:rPr>
              <a:t>1</a:t>
            </a:r>
            <a:endParaRPr lang="en-US" altLang="en-US" sz="2000" dirty="0">
              <a:cs typeface="Arial" charset="0"/>
            </a:endParaRPr>
          </a:p>
          <a:p>
            <a:pPr marL="406400" lvl="1" indent="0">
              <a:buNone/>
              <a:defRPr/>
            </a:pPr>
            <a:endParaRPr lang="en-US" altLang="en-US" sz="2000" dirty="0">
              <a:cs typeface="Arial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000" dirty="0">
                <a:cs typeface="Arial" charset="0"/>
              </a:rPr>
              <a:t>Total Applicants meeting board:  </a:t>
            </a:r>
            <a:r>
              <a:rPr lang="en-US" altLang="en-US" sz="2000" dirty="0" smtClean="0">
                <a:cs typeface="Arial" charset="0"/>
              </a:rPr>
              <a:t>312</a:t>
            </a:r>
            <a:endParaRPr lang="en-US" altLang="en-US" sz="2000" dirty="0">
              <a:cs typeface="Arial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000" dirty="0">
                <a:cs typeface="Arial" charset="0"/>
              </a:rPr>
              <a:t>Total Quotas to Fill :  Primary 51 / Alt </a:t>
            </a:r>
            <a:r>
              <a:rPr lang="en-US" altLang="en-US" sz="2000" dirty="0" smtClean="0">
                <a:cs typeface="Arial" charset="0"/>
              </a:rPr>
              <a:t>49</a:t>
            </a:r>
            <a:endParaRPr lang="en-US" altLang="en-US" sz="2000" dirty="0">
              <a:cs typeface="Arial" charset="0"/>
            </a:endParaRPr>
          </a:p>
          <a:p>
            <a:pPr lvl="2">
              <a:buFont typeface="Wingdings" pitchFamily="2" charset="2"/>
              <a:buChar char="§"/>
            </a:pPr>
            <a:endParaRPr lang="en-US" altLang="en-US" dirty="0" smtClean="0">
              <a:solidFill>
                <a:srgbClr val="FF0000"/>
              </a:solidFill>
              <a:cs typeface="Arial" charset="0"/>
            </a:endParaRPr>
          </a:p>
          <a:p>
            <a:pPr lvl="2">
              <a:buFont typeface="Wingdings" pitchFamily="2" charset="2"/>
              <a:buChar char="§"/>
            </a:pPr>
            <a:endParaRPr lang="en-US" altLang="en-US" dirty="0" smtClean="0">
              <a:cs typeface="Arial" charset="0"/>
            </a:endParaRPr>
          </a:p>
          <a:p>
            <a:pPr>
              <a:buFont typeface="Wingdings" pitchFamily="2" charset="2"/>
              <a:buChar char="§"/>
            </a:pPr>
            <a:endParaRPr lang="en-US" altLang="en-US" dirty="0" smtClean="0">
              <a:cs typeface="Arial" charset="0"/>
            </a:endParaRPr>
          </a:p>
          <a:p>
            <a:pPr>
              <a:buFont typeface="Wingdings" pitchFamily="2" charset="2"/>
              <a:buChar char="§"/>
            </a:pP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51C3E1-0362-4C91-9999-3A92E665077A}" type="slidenum">
              <a:rPr lang="en-US" smtClean="0"/>
              <a:pPr>
                <a:defRPr/>
              </a:pPr>
              <a:t>6</a:t>
            </a:fld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8E0718-DAF6-474E-877B-2FEAA3B33DDA}" type="slidenum">
              <a:rPr lang="en-US" smtClean="0"/>
              <a:pPr>
                <a:defRPr/>
              </a:pPr>
              <a:t>7</a:t>
            </a:fld>
            <a:endParaRPr lang="en-US" dirty="0" smtClean="0"/>
          </a:p>
        </p:txBody>
      </p:sp>
      <p:graphicFrame>
        <p:nvGraphicFramePr>
          <p:cNvPr id="30106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809917"/>
              </p:ext>
            </p:extLst>
          </p:nvPr>
        </p:nvGraphicFramePr>
        <p:xfrm>
          <a:off x="838200" y="1295400"/>
          <a:ext cx="7848600" cy="4787899"/>
        </p:xfrm>
        <a:graphic>
          <a:graphicData uri="http://schemas.openxmlformats.org/drawingml/2006/table">
            <a:tbl>
              <a:tblPr/>
              <a:tblGrid>
                <a:gridCol w="3908823"/>
                <a:gridCol w="1272777"/>
                <a:gridCol w="1447800"/>
                <a:gridCol w="1219200"/>
              </a:tblGrid>
              <a:tr h="12518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Enlisted Developmental Education Board Comparison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CY14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CY15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CY16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05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School Categories Held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Board Members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Applicants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211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259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340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Courses Offered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Selected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Alternates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Unused Quota </a:t>
                      </a: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(NATO </a:t>
                      </a:r>
                      <a:r>
                        <a:rPr kumimoji="0" lang="en-US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Adv</a:t>
                      </a: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1 (alt)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 (alt)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06" name="Rectangle 3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295400" y="228600"/>
            <a:ext cx="75438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3200" smtClean="0"/>
              <a:t>Overall Board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 bwMode="auto">
          <a:xfrm>
            <a:off x="1600200" y="0"/>
            <a:ext cx="72390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Demographics</a:t>
            </a:r>
            <a:br>
              <a:rPr lang="en-US" altLang="en-US" smtClean="0"/>
            </a:br>
            <a:r>
              <a:rPr lang="en-US" altLang="en-US" smtClean="0"/>
              <a:t> Gender 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49773F8-81B9-4CD3-B6FF-1F88AD1CE7D0}" type="slidenum">
              <a:rPr lang="en-US" smtClean="0"/>
              <a:pPr>
                <a:defRPr/>
              </a:pPr>
              <a:t>8</a:t>
            </a:fld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0484" name="TextBox 8"/>
          <p:cNvSpPr txBox="1">
            <a:spLocks noChangeArrowheads="1"/>
          </p:cNvSpPr>
          <p:nvPr/>
        </p:nvSpPr>
        <p:spPr bwMode="auto">
          <a:xfrm>
            <a:off x="3352800" y="19050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5" name="TextBox 10"/>
          <p:cNvSpPr txBox="1">
            <a:spLocks noChangeArrowheads="1"/>
          </p:cNvSpPr>
          <p:nvPr/>
        </p:nvSpPr>
        <p:spPr bwMode="auto">
          <a:xfrm>
            <a:off x="5638800" y="2590800"/>
            <a:ext cx="76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691135"/>
              </p:ext>
            </p:extLst>
          </p:nvPr>
        </p:nvGraphicFramePr>
        <p:xfrm>
          <a:off x="457200" y="1112838"/>
          <a:ext cx="8305799" cy="264867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93699"/>
                <a:gridCol w="1134672"/>
                <a:gridCol w="1512896"/>
                <a:gridCol w="1437251"/>
                <a:gridCol w="1060288"/>
                <a:gridCol w="966993"/>
              </a:tblGrid>
              <a:tr h="917149"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Race</a:t>
                      </a:r>
                    </a:p>
                  </a:txBody>
                  <a:tcPr marT="45712" marB="45712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Applicants</a:t>
                      </a:r>
                      <a:endParaRPr lang="en-US" sz="14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340</a:t>
                      </a:r>
                    </a:p>
                  </a:txBody>
                  <a:tcPr marT="45712" marB="45712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Selects</a:t>
                      </a: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51</a:t>
                      </a:r>
                    </a:p>
                  </a:txBody>
                  <a:tcPr marT="45712" marB="45712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AFR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 Totals</a:t>
                      </a:r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2" marB="45712"/>
                </a:tc>
              </a:tr>
              <a:tr h="3248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White/Caucasian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84%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71%</a:t>
                      </a:r>
                    </a:p>
                  </a:txBody>
                  <a:tcPr marL="9525" marR="9525" marT="9524" marB="0" anchor="ctr"/>
                </a:tc>
              </a:tr>
              <a:tr h="38216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Black/African American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4" marB="0" anchor="ctr"/>
                </a:tc>
              </a:tr>
              <a:tr h="42350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Alaska Native/American Indian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4" marB="0" anchor="ctr"/>
                </a:tc>
              </a:tr>
              <a:tr h="286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Asian/Pacific Islander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4" marB="0" anchor="ctr"/>
                </a:tc>
              </a:tr>
              <a:tr h="286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4" marB="0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382777"/>
              </p:ext>
            </p:extLst>
          </p:nvPr>
        </p:nvGraphicFramePr>
        <p:xfrm>
          <a:off x="457200" y="3962400"/>
          <a:ext cx="8305799" cy="20701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99543"/>
                <a:gridCol w="1461206"/>
                <a:gridCol w="1461206"/>
                <a:gridCol w="1478845"/>
                <a:gridCol w="1059038"/>
                <a:gridCol w="845961"/>
              </a:tblGrid>
              <a:tr h="789761">
                <a:tc>
                  <a:txBody>
                    <a:bodyPr/>
                    <a:lstStyle/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r>
                        <a:rPr lang="en-US" sz="1400" b="1" dirty="0" smtClean="0"/>
                        <a:t>Gender</a:t>
                      </a:r>
                      <a:endParaRPr lang="en-US" sz="1400" b="1" dirty="0"/>
                    </a:p>
                  </a:txBody>
                  <a:tcPr marT="45741" marB="45741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r>
                        <a:rPr lang="en-US" sz="1400" b="1" dirty="0" smtClean="0"/>
                        <a:t>Applicants</a:t>
                      </a:r>
                    </a:p>
                    <a:p>
                      <a:pPr algn="ctr"/>
                      <a:r>
                        <a:rPr lang="en-US" sz="1400" b="1" dirty="0" smtClean="0"/>
                        <a:t>340</a:t>
                      </a:r>
                      <a:endParaRPr lang="en-US" sz="1400" b="1" dirty="0"/>
                    </a:p>
                  </a:txBody>
                  <a:tcPr marT="45741" marB="45741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r>
                        <a:rPr lang="en-US" sz="1400" b="1" dirty="0" smtClean="0"/>
                        <a:t>Selects </a:t>
                      </a:r>
                    </a:p>
                    <a:p>
                      <a:pPr algn="ctr"/>
                      <a:r>
                        <a:rPr lang="en-US" sz="1400" b="1" dirty="0" smtClean="0"/>
                        <a:t>51</a:t>
                      </a:r>
                      <a:endParaRPr lang="en-US" sz="1400" b="1" dirty="0"/>
                    </a:p>
                  </a:txBody>
                  <a:tcPr marT="45741" marB="4574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/>
                    </a:p>
                  </a:txBody>
                  <a:tcPr marT="45741" marB="4574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AFR Totals</a:t>
                      </a:r>
                    </a:p>
                    <a:p>
                      <a:pPr algn="ctr"/>
                      <a:endParaRPr lang="en-US" sz="1400" b="1" dirty="0"/>
                    </a:p>
                  </a:txBody>
                  <a:tcPr marT="45741" marB="45741" anchor="ctr"/>
                </a:tc>
              </a:tr>
              <a:tr h="640170">
                <a:tc>
                  <a:txBody>
                    <a:bodyPr/>
                    <a:lstStyle/>
                    <a:p>
                      <a:endParaRPr lang="en-US" sz="1400" b="1" dirty="0" smtClean="0"/>
                    </a:p>
                    <a:p>
                      <a:r>
                        <a:rPr lang="en-US" sz="1400" b="1" dirty="0" smtClean="0"/>
                        <a:t>MALE</a:t>
                      </a:r>
                      <a:endParaRPr lang="en-US" sz="1400" b="1" dirty="0"/>
                    </a:p>
                  </a:txBody>
                  <a:tcPr marT="45741" marB="45741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r>
                        <a:rPr lang="en-US" sz="1400" b="1" dirty="0" smtClean="0"/>
                        <a:t>217</a:t>
                      </a:r>
                    </a:p>
                  </a:txBody>
                  <a:tcPr marT="45741" marB="45741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r>
                        <a:rPr lang="en-US" sz="1400" b="1" dirty="0" smtClean="0"/>
                        <a:t>64%</a:t>
                      </a:r>
                      <a:endParaRPr lang="en-US" sz="1400" b="1" dirty="0"/>
                    </a:p>
                  </a:txBody>
                  <a:tcPr marT="45741" marB="45741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41" marB="45741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55%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41" marB="45741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1" smtClean="0">
                          <a:solidFill>
                            <a:schemeClr val="tx1"/>
                          </a:solidFill>
                        </a:rPr>
                        <a:t>74%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41" marB="45741"/>
                </a:tc>
              </a:tr>
              <a:tr h="640170">
                <a:tc>
                  <a:txBody>
                    <a:bodyPr/>
                    <a:lstStyle/>
                    <a:p>
                      <a:endParaRPr lang="en-US" sz="1400" b="1" dirty="0" smtClean="0"/>
                    </a:p>
                    <a:p>
                      <a:r>
                        <a:rPr lang="en-US" sz="1400" b="1" dirty="0" smtClean="0"/>
                        <a:t>FEMALE</a:t>
                      </a:r>
                      <a:endParaRPr lang="en-US" sz="1400" b="1" dirty="0"/>
                    </a:p>
                  </a:txBody>
                  <a:tcPr marT="45741" marB="45741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r>
                        <a:rPr lang="en-US" sz="1400" b="1" dirty="0" smtClean="0"/>
                        <a:t>123</a:t>
                      </a:r>
                      <a:endParaRPr lang="en-US" sz="1400" b="1" dirty="0"/>
                    </a:p>
                  </a:txBody>
                  <a:tcPr marT="45741" marB="45741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r>
                        <a:rPr lang="en-US" sz="1400" b="1" dirty="0" smtClean="0"/>
                        <a:t>36%</a:t>
                      </a:r>
                      <a:endParaRPr lang="en-US" sz="1400" b="1" dirty="0"/>
                    </a:p>
                  </a:txBody>
                  <a:tcPr marT="45741" marB="45741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T="45741" marB="45741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45%</a:t>
                      </a:r>
                    </a:p>
                  </a:txBody>
                  <a:tcPr marT="45741" marB="45741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26%</a:t>
                      </a:r>
                    </a:p>
                  </a:txBody>
                  <a:tcPr marT="45741" marB="4574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84104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 bwMode="auto">
          <a:xfrm>
            <a:off x="1524000" y="0"/>
            <a:ext cx="7315200" cy="91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Demographics</a:t>
            </a:r>
            <a:br>
              <a:rPr lang="en-US" altLang="en-US" smtClean="0"/>
            </a:br>
            <a:r>
              <a:rPr lang="en-US" altLang="en-US" smtClean="0"/>
              <a:t> Rank / Reserve Category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7E850AA-C921-4502-AA0F-3751F7489823}" type="slidenum">
              <a:rPr lang="en-US" smtClean="0"/>
              <a:pPr>
                <a:defRPr/>
              </a:pPr>
              <a:t>9</a:t>
            </a:fld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21508" name="Straight Connector 9"/>
          <p:cNvCxnSpPr>
            <a:cxnSpLocks noChangeShapeType="1"/>
          </p:cNvCxnSpPr>
          <p:nvPr/>
        </p:nvCxnSpPr>
        <p:spPr bwMode="auto">
          <a:xfrm>
            <a:off x="7543800" y="1447800"/>
            <a:ext cx="0" cy="1371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288942"/>
              </p:ext>
            </p:extLst>
          </p:nvPr>
        </p:nvGraphicFramePr>
        <p:xfrm>
          <a:off x="304800" y="1066800"/>
          <a:ext cx="8382000" cy="51816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55422"/>
                <a:gridCol w="1123361"/>
                <a:gridCol w="1209773"/>
                <a:gridCol w="1209773"/>
                <a:gridCol w="1209773"/>
                <a:gridCol w="874398"/>
                <a:gridCol w="1199500"/>
              </a:tblGrid>
              <a:tr h="606626">
                <a:tc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Applicants</a:t>
                      </a:r>
                      <a:endParaRPr lang="en-US" sz="1400" dirty="0"/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CMSgt</a:t>
                      </a:r>
                      <a:endParaRPr lang="en-US" sz="1400" dirty="0"/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SMSgt</a:t>
                      </a:r>
                      <a:endParaRPr lang="en-US" sz="1400" dirty="0"/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MSgt</a:t>
                      </a:r>
                      <a:endParaRPr lang="en-US" sz="1400" dirty="0"/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TSgt</a:t>
                      </a:r>
                      <a:endParaRPr lang="en-US" sz="1400" dirty="0"/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Total</a:t>
                      </a: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Percent of Total</a:t>
                      </a:r>
                    </a:p>
                  </a:txBody>
                  <a:tcPr marT="45736" marB="45736" anchor="ctr"/>
                </a:tc>
              </a:tr>
              <a:tr h="363485">
                <a:tc>
                  <a:txBody>
                    <a:bodyPr/>
                    <a:lstStyle/>
                    <a:p>
                      <a:pPr marL="0" indent="225425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IMA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5%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</a:tr>
              <a:tr h="363485">
                <a:tc>
                  <a:txBody>
                    <a:bodyPr/>
                    <a:lstStyle/>
                    <a:p>
                      <a:pPr marL="0" indent="225425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TRAD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52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116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34%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</a:tr>
              <a:tr h="363485">
                <a:tc>
                  <a:txBody>
                    <a:bodyPr/>
                    <a:lstStyle/>
                    <a:p>
                      <a:pPr marL="0" indent="225425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ART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38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87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26%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</a:tr>
              <a:tr h="363485">
                <a:tc>
                  <a:txBody>
                    <a:bodyPr/>
                    <a:lstStyle/>
                    <a:p>
                      <a:pPr marL="0" indent="225425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AGR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120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35%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</a:tr>
              <a:tr h="46591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Total (%):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71 (21%)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149 (44%)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93 (27%)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27 (8%)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</a:tr>
              <a:tr h="59455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        </a:t>
                      </a: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Selects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36" marB="45736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CMSgt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36" marB="45736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SMSgt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36" marB="45736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MSgt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36" marB="45736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TSgt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36" marB="45736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36" marB="45736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Percent of Total</a:t>
                      </a:r>
                    </a:p>
                  </a:txBody>
                  <a:tcPr marT="45736" marB="45736" anchor="ctr">
                    <a:solidFill>
                      <a:schemeClr val="accent2"/>
                    </a:solidFill>
                  </a:tcPr>
                </a:tc>
              </a:tr>
              <a:tr h="363485">
                <a:tc>
                  <a:txBody>
                    <a:bodyPr/>
                    <a:lstStyle/>
                    <a:p>
                      <a:pPr marL="0" indent="225425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IMA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2%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</a:tr>
              <a:tr h="363485">
                <a:tc>
                  <a:txBody>
                    <a:bodyPr/>
                    <a:lstStyle/>
                    <a:p>
                      <a:pPr marL="0" indent="225425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TRAD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29%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</a:tr>
              <a:tr h="363485">
                <a:tc>
                  <a:txBody>
                    <a:bodyPr/>
                    <a:lstStyle/>
                    <a:p>
                      <a:pPr marL="0" indent="225425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ART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28%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</a:tr>
              <a:tr h="363485">
                <a:tc>
                  <a:txBody>
                    <a:bodyPr/>
                    <a:lstStyle/>
                    <a:p>
                      <a:pPr marL="0" indent="225425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AGR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41%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</a:tr>
              <a:tr h="60662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Total (%):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12 (24%)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 18 (33%)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19 (39%)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2 (4%)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51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6" marB="45736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 marT="45736" marB="45736" anchor="ctr"/>
                </a:tc>
              </a:tr>
            </a:tbl>
          </a:graphicData>
        </a:graphic>
      </p:graphicFrame>
      <p:sp>
        <p:nvSpPr>
          <p:cNvPr id="10" name="Oval 9"/>
          <p:cNvSpPr/>
          <p:nvPr/>
        </p:nvSpPr>
        <p:spPr bwMode="auto">
          <a:xfrm>
            <a:off x="6553200" y="3081645"/>
            <a:ext cx="990600" cy="499753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  <a:alpha val="71000"/>
              </a:schemeClr>
            </a:solidFill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 bwMode="auto">
          <a:xfrm>
            <a:off x="6556169" y="5715000"/>
            <a:ext cx="990600" cy="499753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  <a:alpha val="71000"/>
              </a:schemeClr>
            </a:solidFill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35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USAF(Unclas)">
  <a:themeElements>
    <a:clrScheme name="USAF(Unclas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SAF(Unclas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66FF"/>
        </a:solidFill>
        <a:ln w="9525">
          <a:noFill/>
          <a:miter lim="800000"/>
          <a:headEnd/>
          <a:tailEnd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none" anchor="ctr"/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SAF(Uncla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AF(Unclas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ailTo xmlns="http://schemas.microsoft.com/sharepoint/v3" xsi:nil="true"/>
    <EmailSender xmlns="http://schemas.microsoft.com/sharepoint/v3" xsi:nil="true"/>
    <EmailFrom xmlns="http://schemas.microsoft.com/sharepoint/v3" xsi:nil="true"/>
    <EmailSubject xmlns="http://schemas.microsoft.com/sharepoint/v3" xsi:nil="true"/>
    <EmailCc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BF8BA8B7F8D74D997B3683A02A036D" ma:contentTypeVersion="5" ma:contentTypeDescription="Create a new document." ma:contentTypeScope="" ma:versionID="ed2c7878210e6cd687fe2826fd8f7e7d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2d9f53027e0e86f806c5f46fb149790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EmailSender" ma:index="8" nillable="true" ma:displayName="E-Mail Sender" ma:hidden="true" ma:internalName="EmailSender">
      <xsd:simpleType>
        <xsd:restriction base="dms:Note"/>
      </xsd:simpleType>
    </xsd:element>
    <xsd:element name="EmailTo" ma:index="9" nillable="true" ma:displayName="E-Mail To" ma:hidden="true" ma:internalName="EmailTo">
      <xsd:simpleType>
        <xsd:restriction base="dms:Note"/>
      </xsd:simpleType>
    </xsd:element>
    <xsd:element name="EmailCc" ma:index="10" nillable="true" ma:displayName="E-Mail Cc" ma:hidden="true" ma:internalName="EmailCc">
      <xsd:simpleType>
        <xsd:restriction base="dms:Note"/>
      </xsd:simpleType>
    </xsd:element>
    <xsd:element name="EmailFrom" ma:index="11" nillable="true" ma:displayName="E-Mail From" ma:hidden="true" ma:internalName="EmailFrom">
      <xsd:simpleType>
        <xsd:restriction base="dms:Text"/>
      </xsd:simpleType>
    </xsd:element>
    <xsd:element name="EmailSubject" ma:index="12" nillable="true" ma:displayName="E-Mail Subject" ma:hidden="true" ma:internalName="EmailSubjec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F2FE7D62-F09C-43DA-BC25-ACE16C357107}">
  <ds:schemaRefs>
    <ds:schemaRef ds:uri="http://schemas.openxmlformats.org/package/2006/metadata/core-properties"/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DAACF0E-893B-4BB9-A0F9-AD881C5F7F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048B81-CA28-4B26-B49B-9A785D9DC5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10265</TotalTime>
  <Words>1123</Words>
  <Application>Microsoft Office PowerPoint</Application>
  <PresentationFormat>On-screen Show (4:3)</PresentationFormat>
  <Paragraphs>634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Schoolbook</vt:lpstr>
      <vt:lpstr>Tahoma</vt:lpstr>
      <vt:lpstr>Times New Roman</vt:lpstr>
      <vt:lpstr>Wingdings</vt:lpstr>
      <vt:lpstr>1_USAF(Unclas)</vt:lpstr>
      <vt:lpstr> Enlisted Developmental Education Board (EDEB) CY16 Outbrief  18-22 May 2015</vt:lpstr>
      <vt:lpstr>Overview</vt:lpstr>
      <vt:lpstr>Purpose and Authority</vt:lpstr>
      <vt:lpstr>Board Composition</vt:lpstr>
      <vt:lpstr>ARPC Developmental Education Team</vt:lpstr>
      <vt:lpstr>Board Tasking </vt:lpstr>
      <vt:lpstr>Overall Board Results</vt:lpstr>
      <vt:lpstr>Demographics  Gender  </vt:lpstr>
      <vt:lpstr>Demographics  Rank / Reserve Category </vt:lpstr>
      <vt:lpstr>Board Tasking Professional Development &amp; Joint Results</vt:lpstr>
      <vt:lpstr>Board Tasking Sister Service Academies </vt:lpstr>
      <vt:lpstr>AFSC Breakdown</vt:lpstr>
      <vt:lpstr>AFSC Breakdown</vt:lpstr>
      <vt:lpstr>AFSC Breakdown</vt:lpstr>
      <vt:lpstr>Discussion</vt:lpstr>
    </vt:vector>
  </TitlesOfParts>
  <Company>United States Air Force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Briefing Title (Arial, 44Pt, Bold, Blue)</dc:title>
  <dc:creator>MSmith5</dc:creator>
  <cp:lastModifiedBy>ANSCHUTZ, ELIZABETH M TSgt USAF AFRC AETC/PAO</cp:lastModifiedBy>
  <cp:revision>690</cp:revision>
  <cp:lastPrinted>2015-06-15T13:50:03Z</cp:lastPrinted>
  <dcterms:created xsi:type="dcterms:W3CDTF">2009-05-14T16:28:39Z</dcterms:created>
  <dcterms:modified xsi:type="dcterms:W3CDTF">2016-07-01T15:44:33Z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0x01010016BF8BA8B7F8D74D997B3683A02A036D</vt:lpwstr>
  </property>
</Properties>
</file>